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314" r:id="rId2"/>
    <p:sldId id="257" r:id="rId3"/>
    <p:sldId id="258" r:id="rId4"/>
    <p:sldId id="259" r:id="rId5"/>
    <p:sldId id="296" r:id="rId6"/>
    <p:sldId id="297" r:id="rId7"/>
    <p:sldId id="263" r:id="rId8"/>
    <p:sldId id="265" r:id="rId9"/>
    <p:sldId id="269" r:id="rId10"/>
    <p:sldId id="267" r:id="rId11"/>
    <p:sldId id="270" r:id="rId12"/>
    <p:sldId id="298" r:id="rId13"/>
    <p:sldId id="271" r:id="rId14"/>
    <p:sldId id="305" r:id="rId15"/>
    <p:sldId id="272" r:id="rId16"/>
    <p:sldId id="273" r:id="rId17"/>
    <p:sldId id="274" r:id="rId18"/>
    <p:sldId id="268" r:id="rId19"/>
    <p:sldId id="306" r:id="rId20"/>
    <p:sldId id="275" r:id="rId21"/>
    <p:sldId id="276" r:id="rId22"/>
    <p:sldId id="307" r:id="rId23"/>
    <p:sldId id="277" r:id="rId24"/>
    <p:sldId id="278" r:id="rId25"/>
    <p:sldId id="279" r:id="rId26"/>
    <p:sldId id="280" r:id="rId27"/>
    <p:sldId id="304" r:id="rId28"/>
    <p:sldId id="281" r:id="rId29"/>
    <p:sldId id="282" r:id="rId30"/>
    <p:sldId id="285" r:id="rId31"/>
    <p:sldId id="308" r:id="rId32"/>
    <p:sldId id="286" r:id="rId33"/>
    <p:sldId id="287" r:id="rId34"/>
    <p:sldId id="309" r:id="rId35"/>
    <p:sldId id="288" r:id="rId36"/>
    <p:sldId id="291" r:id="rId37"/>
    <p:sldId id="302" r:id="rId38"/>
    <p:sldId id="292" r:id="rId39"/>
    <p:sldId id="293" r:id="rId40"/>
    <p:sldId id="303" r:id="rId41"/>
    <p:sldId id="294" r:id="rId42"/>
    <p:sldId id="315" r:id="rId43"/>
    <p:sldId id="295" r:id="rId44"/>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06" autoAdjust="0"/>
    <p:restoredTop sz="94660"/>
  </p:normalViewPr>
  <p:slideViewPr>
    <p:cSldViewPr>
      <p:cViewPr>
        <p:scale>
          <a:sx n="75" d="100"/>
          <a:sy n="75" d="100"/>
        </p:scale>
        <p:origin x="-1046" y="-18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0F8B2F5D-B0AF-4459-BC4A-A2EFFD978FF2}" type="datetimeFigureOut">
              <a:rPr lang="en-US" smtClean="0"/>
              <a:pPr/>
              <a:t>10/24/2016</a:t>
            </a:fld>
            <a:endParaRPr lang="en-US"/>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C2C9A628-5549-4F11-92F7-A2E07040C863}" type="slidenum">
              <a:rPr lang="en-US" smtClean="0"/>
              <a:pPr/>
              <a:t>‹#›</a:t>
            </a:fld>
            <a:endParaRPr lang="en-US"/>
          </a:p>
        </p:txBody>
      </p:sp>
    </p:spTree>
    <p:extLst>
      <p:ext uri="{BB962C8B-B14F-4D97-AF65-F5344CB8AC3E}">
        <p14:creationId xmlns:p14="http://schemas.microsoft.com/office/powerpoint/2010/main" xmlns="" val="2426828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CE0A81A8-10C2-46A3-9727-5968F30DFFBF}" type="datetimeFigureOut">
              <a:rPr lang="en-US" smtClean="0"/>
              <a:pPr/>
              <a:t>10/24/2016</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2951042A-C4B0-456F-8510-BF514C8B9DD2}" type="slidenum">
              <a:rPr lang="en-US" smtClean="0"/>
              <a:pPr/>
              <a:t>‹#›</a:t>
            </a:fld>
            <a:endParaRPr lang="en-US"/>
          </a:p>
        </p:txBody>
      </p:sp>
    </p:spTree>
    <p:extLst>
      <p:ext uri="{BB962C8B-B14F-4D97-AF65-F5344CB8AC3E}">
        <p14:creationId xmlns:p14="http://schemas.microsoft.com/office/powerpoint/2010/main" xmlns="" val="17588738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51042A-C4B0-456F-8510-BF514C8B9DD2}" type="slidenum">
              <a:rPr lang="en-US" smtClean="0"/>
              <a:pPr/>
              <a:t>2</a:t>
            </a:fld>
            <a:endParaRPr lang="en-US"/>
          </a:p>
        </p:txBody>
      </p:sp>
    </p:spTree>
    <p:extLst>
      <p:ext uri="{BB962C8B-B14F-4D97-AF65-F5344CB8AC3E}">
        <p14:creationId xmlns:p14="http://schemas.microsoft.com/office/powerpoint/2010/main" xmlns="" val="324519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51042A-C4B0-456F-8510-BF514C8B9DD2}"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1042A-C4B0-456F-8510-BF514C8B9DD2}" type="slidenum">
              <a:rPr lang="en-US" smtClean="0"/>
              <a:pPr/>
              <a:t>15</a:t>
            </a:fld>
            <a:endParaRPr lang="en-US"/>
          </a:p>
        </p:txBody>
      </p:sp>
    </p:spTree>
    <p:extLst>
      <p:ext uri="{BB962C8B-B14F-4D97-AF65-F5344CB8AC3E}">
        <p14:creationId xmlns:p14="http://schemas.microsoft.com/office/powerpoint/2010/main" xmlns="" val="324655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1042A-C4B0-456F-8510-BF514C8B9DD2}" type="slidenum">
              <a:rPr lang="en-US" smtClean="0"/>
              <a:pPr/>
              <a:t>16</a:t>
            </a:fld>
            <a:endParaRPr lang="en-US"/>
          </a:p>
        </p:txBody>
      </p:sp>
    </p:spTree>
    <p:extLst>
      <p:ext uri="{BB962C8B-B14F-4D97-AF65-F5344CB8AC3E}">
        <p14:creationId xmlns:p14="http://schemas.microsoft.com/office/powerpoint/2010/main" xmlns="" val="3740963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1042A-C4B0-456F-8510-BF514C8B9DD2}" type="slidenum">
              <a:rPr lang="en-US" smtClean="0"/>
              <a:pPr/>
              <a:t>26</a:t>
            </a:fld>
            <a:endParaRPr lang="en-US"/>
          </a:p>
        </p:txBody>
      </p:sp>
    </p:spTree>
    <p:extLst>
      <p:ext uri="{BB962C8B-B14F-4D97-AF65-F5344CB8AC3E}">
        <p14:creationId xmlns:p14="http://schemas.microsoft.com/office/powerpoint/2010/main" xmlns="" val="1753142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82D3FB-0BAC-4BC0-9E5B-AFB17E09E2D9}" type="datetime1">
              <a:rPr lang="en-US" smtClean="0"/>
              <a:pPr/>
              <a:t>10/24/2016</a:t>
            </a:fld>
            <a:endParaRPr lang="en-US"/>
          </a:p>
        </p:txBody>
      </p:sp>
      <p:sp>
        <p:nvSpPr>
          <p:cNvPr id="5" name="Footer Placeholder 4"/>
          <p:cNvSpPr>
            <a:spLocks noGrp="1"/>
          </p:cNvSpPr>
          <p:nvPr>
            <p:ph type="ftr" sz="quarter" idx="11"/>
          </p:nvPr>
        </p:nvSpPr>
        <p:spPr/>
        <p:txBody>
          <a:bodyPr/>
          <a:lstStyle/>
          <a:p>
            <a:r>
              <a:rPr lang="en-US" smtClean="0"/>
              <a:t>2</a:t>
            </a:r>
            <a:endParaRPr lang="en-US"/>
          </a:p>
        </p:txBody>
      </p:sp>
      <p:sp>
        <p:nvSpPr>
          <p:cNvPr id="6" name="Slide Number Placeholder 5"/>
          <p:cNvSpPr>
            <a:spLocks noGrp="1"/>
          </p:cNvSpPr>
          <p:nvPr>
            <p:ph type="sldNum" sz="quarter" idx="12"/>
          </p:nvPr>
        </p:nvSpPr>
        <p:spPr/>
        <p:txBody>
          <a:bodyPr/>
          <a:lstStyle/>
          <a:p>
            <a:fld id="{0D7EE9ED-E13F-486F-A80D-5D2F3DC51E47}" type="slidenum">
              <a:rPr lang="en-US" smtClean="0"/>
              <a:pPr/>
              <a:t>‹#›</a:t>
            </a:fld>
            <a:endParaRPr lang="en-US"/>
          </a:p>
        </p:txBody>
      </p:sp>
    </p:spTree>
    <p:extLst>
      <p:ext uri="{BB962C8B-B14F-4D97-AF65-F5344CB8AC3E}">
        <p14:creationId xmlns:p14="http://schemas.microsoft.com/office/powerpoint/2010/main" xmlns="" val="204389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52AFB-3D15-4C17-9D91-A3A91DB46332}" type="datetime1">
              <a:rPr lang="en-US" smtClean="0"/>
              <a:pPr/>
              <a:t>10/24/2016</a:t>
            </a:fld>
            <a:endParaRPr lang="en-US"/>
          </a:p>
        </p:txBody>
      </p:sp>
      <p:sp>
        <p:nvSpPr>
          <p:cNvPr id="5" name="Footer Placeholder 4"/>
          <p:cNvSpPr>
            <a:spLocks noGrp="1"/>
          </p:cNvSpPr>
          <p:nvPr>
            <p:ph type="ftr" sz="quarter" idx="11"/>
          </p:nvPr>
        </p:nvSpPr>
        <p:spPr/>
        <p:txBody>
          <a:bodyPr/>
          <a:lstStyle/>
          <a:p>
            <a:r>
              <a:rPr lang="en-US" smtClean="0"/>
              <a:t>2</a:t>
            </a:r>
            <a:endParaRPr lang="en-US"/>
          </a:p>
        </p:txBody>
      </p:sp>
      <p:sp>
        <p:nvSpPr>
          <p:cNvPr id="6" name="Slide Number Placeholder 5"/>
          <p:cNvSpPr>
            <a:spLocks noGrp="1"/>
          </p:cNvSpPr>
          <p:nvPr>
            <p:ph type="sldNum" sz="quarter" idx="12"/>
          </p:nvPr>
        </p:nvSpPr>
        <p:spPr/>
        <p:txBody>
          <a:bodyPr/>
          <a:lstStyle/>
          <a:p>
            <a:fld id="{0D7EE9ED-E13F-486F-A80D-5D2F3DC51E47}" type="slidenum">
              <a:rPr lang="en-US" smtClean="0"/>
              <a:pPr/>
              <a:t>‹#›</a:t>
            </a:fld>
            <a:endParaRPr lang="en-US"/>
          </a:p>
        </p:txBody>
      </p:sp>
    </p:spTree>
    <p:extLst>
      <p:ext uri="{BB962C8B-B14F-4D97-AF65-F5344CB8AC3E}">
        <p14:creationId xmlns:p14="http://schemas.microsoft.com/office/powerpoint/2010/main" xmlns="" val="151034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E9242-F270-40E0-8041-B731476A5CA7}" type="datetime1">
              <a:rPr lang="en-US" smtClean="0"/>
              <a:pPr/>
              <a:t>10/24/2016</a:t>
            </a:fld>
            <a:endParaRPr lang="en-US"/>
          </a:p>
        </p:txBody>
      </p:sp>
      <p:sp>
        <p:nvSpPr>
          <p:cNvPr id="5" name="Footer Placeholder 4"/>
          <p:cNvSpPr>
            <a:spLocks noGrp="1"/>
          </p:cNvSpPr>
          <p:nvPr>
            <p:ph type="ftr" sz="quarter" idx="11"/>
          </p:nvPr>
        </p:nvSpPr>
        <p:spPr/>
        <p:txBody>
          <a:bodyPr/>
          <a:lstStyle/>
          <a:p>
            <a:r>
              <a:rPr lang="en-US" smtClean="0"/>
              <a:t>2</a:t>
            </a:r>
            <a:endParaRPr lang="en-US"/>
          </a:p>
        </p:txBody>
      </p:sp>
      <p:sp>
        <p:nvSpPr>
          <p:cNvPr id="6" name="Slide Number Placeholder 5"/>
          <p:cNvSpPr>
            <a:spLocks noGrp="1"/>
          </p:cNvSpPr>
          <p:nvPr>
            <p:ph type="sldNum" sz="quarter" idx="12"/>
          </p:nvPr>
        </p:nvSpPr>
        <p:spPr/>
        <p:txBody>
          <a:bodyPr/>
          <a:lstStyle/>
          <a:p>
            <a:fld id="{0D7EE9ED-E13F-486F-A80D-5D2F3DC51E47}" type="slidenum">
              <a:rPr lang="en-US" smtClean="0"/>
              <a:pPr/>
              <a:t>‹#›</a:t>
            </a:fld>
            <a:endParaRPr lang="en-US"/>
          </a:p>
        </p:txBody>
      </p:sp>
    </p:spTree>
    <p:extLst>
      <p:ext uri="{BB962C8B-B14F-4D97-AF65-F5344CB8AC3E}">
        <p14:creationId xmlns:p14="http://schemas.microsoft.com/office/powerpoint/2010/main" xmlns="" val="2811507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A7A46-0DAB-48BF-AAA8-E80F21189C53}" type="datetime1">
              <a:rPr lang="en-US" smtClean="0"/>
              <a:pPr/>
              <a:t>10/24/2016</a:t>
            </a:fld>
            <a:endParaRPr lang="en-US"/>
          </a:p>
        </p:txBody>
      </p:sp>
      <p:sp>
        <p:nvSpPr>
          <p:cNvPr id="5" name="Footer Placeholder 4"/>
          <p:cNvSpPr>
            <a:spLocks noGrp="1"/>
          </p:cNvSpPr>
          <p:nvPr>
            <p:ph type="ftr" sz="quarter" idx="11"/>
          </p:nvPr>
        </p:nvSpPr>
        <p:spPr/>
        <p:txBody>
          <a:bodyPr/>
          <a:lstStyle/>
          <a:p>
            <a:r>
              <a:rPr lang="en-US" smtClean="0"/>
              <a:t>2</a:t>
            </a:r>
            <a:endParaRPr lang="en-US"/>
          </a:p>
        </p:txBody>
      </p:sp>
      <p:sp>
        <p:nvSpPr>
          <p:cNvPr id="6" name="Slide Number Placeholder 5"/>
          <p:cNvSpPr>
            <a:spLocks noGrp="1"/>
          </p:cNvSpPr>
          <p:nvPr>
            <p:ph type="sldNum" sz="quarter" idx="12"/>
          </p:nvPr>
        </p:nvSpPr>
        <p:spPr/>
        <p:txBody>
          <a:bodyPr/>
          <a:lstStyle/>
          <a:p>
            <a:fld id="{0D7EE9ED-E13F-486F-A80D-5D2F3DC51E47}" type="slidenum">
              <a:rPr lang="en-US" smtClean="0"/>
              <a:pPr/>
              <a:t>‹#›</a:t>
            </a:fld>
            <a:endParaRPr lang="en-US"/>
          </a:p>
        </p:txBody>
      </p:sp>
    </p:spTree>
    <p:extLst>
      <p:ext uri="{BB962C8B-B14F-4D97-AF65-F5344CB8AC3E}">
        <p14:creationId xmlns:p14="http://schemas.microsoft.com/office/powerpoint/2010/main" xmlns="" val="217870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870505-5FAF-45F0-8131-86FF87546919}" type="datetime1">
              <a:rPr lang="en-US" smtClean="0"/>
              <a:pPr/>
              <a:t>10/24/2016</a:t>
            </a:fld>
            <a:endParaRPr lang="en-US"/>
          </a:p>
        </p:txBody>
      </p:sp>
      <p:sp>
        <p:nvSpPr>
          <p:cNvPr id="5" name="Footer Placeholder 4"/>
          <p:cNvSpPr>
            <a:spLocks noGrp="1"/>
          </p:cNvSpPr>
          <p:nvPr>
            <p:ph type="ftr" sz="quarter" idx="11"/>
          </p:nvPr>
        </p:nvSpPr>
        <p:spPr/>
        <p:txBody>
          <a:bodyPr/>
          <a:lstStyle/>
          <a:p>
            <a:r>
              <a:rPr lang="en-US" smtClean="0"/>
              <a:t>2</a:t>
            </a:r>
            <a:endParaRPr lang="en-US"/>
          </a:p>
        </p:txBody>
      </p:sp>
      <p:sp>
        <p:nvSpPr>
          <p:cNvPr id="6" name="Slide Number Placeholder 5"/>
          <p:cNvSpPr>
            <a:spLocks noGrp="1"/>
          </p:cNvSpPr>
          <p:nvPr>
            <p:ph type="sldNum" sz="quarter" idx="12"/>
          </p:nvPr>
        </p:nvSpPr>
        <p:spPr/>
        <p:txBody>
          <a:bodyPr/>
          <a:lstStyle/>
          <a:p>
            <a:fld id="{0D7EE9ED-E13F-486F-A80D-5D2F3DC51E47}" type="slidenum">
              <a:rPr lang="en-US" smtClean="0"/>
              <a:pPr/>
              <a:t>‹#›</a:t>
            </a:fld>
            <a:endParaRPr lang="en-US"/>
          </a:p>
        </p:txBody>
      </p:sp>
    </p:spTree>
    <p:extLst>
      <p:ext uri="{BB962C8B-B14F-4D97-AF65-F5344CB8AC3E}">
        <p14:creationId xmlns:p14="http://schemas.microsoft.com/office/powerpoint/2010/main" xmlns="" val="109341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7B9A5C-3E1D-478D-BA53-4595D6DBC66D}" type="datetime1">
              <a:rPr lang="en-US" smtClean="0"/>
              <a:pPr/>
              <a:t>10/24/2016</a:t>
            </a:fld>
            <a:endParaRPr lang="en-US"/>
          </a:p>
        </p:txBody>
      </p:sp>
      <p:sp>
        <p:nvSpPr>
          <p:cNvPr id="6" name="Footer Placeholder 5"/>
          <p:cNvSpPr>
            <a:spLocks noGrp="1"/>
          </p:cNvSpPr>
          <p:nvPr>
            <p:ph type="ftr" sz="quarter" idx="11"/>
          </p:nvPr>
        </p:nvSpPr>
        <p:spPr/>
        <p:txBody>
          <a:bodyPr/>
          <a:lstStyle/>
          <a:p>
            <a:r>
              <a:rPr lang="en-US" smtClean="0"/>
              <a:t>2</a:t>
            </a:r>
            <a:endParaRPr lang="en-US"/>
          </a:p>
        </p:txBody>
      </p:sp>
      <p:sp>
        <p:nvSpPr>
          <p:cNvPr id="7" name="Slide Number Placeholder 6"/>
          <p:cNvSpPr>
            <a:spLocks noGrp="1"/>
          </p:cNvSpPr>
          <p:nvPr>
            <p:ph type="sldNum" sz="quarter" idx="12"/>
          </p:nvPr>
        </p:nvSpPr>
        <p:spPr/>
        <p:txBody>
          <a:bodyPr/>
          <a:lstStyle/>
          <a:p>
            <a:fld id="{0D7EE9ED-E13F-486F-A80D-5D2F3DC51E47}" type="slidenum">
              <a:rPr lang="en-US" smtClean="0"/>
              <a:pPr/>
              <a:t>‹#›</a:t>
            </a:fld>
            <a:endParaRPr lang="en-US"/>
          </a:p>
        </p:txBody>
      </p:sp>
    </p:spTree>
    <p:extLst>
      <p:ext uri="{BB962C8B-B14F-4D97-AF65-F5344CB8AC3E}">
        <p14:creationId xmlns:p14="http://schemas.microsoft.com/office/powerpoint/2010/main" xmlns="" val="122875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29168C-27BC-40D6-8888-D9B9C9247C03}" type="datetime1">
              <a:rPr lang="en-US" smtClean="0"/>
              <a:pPr/>
              <a:t>10/24/2016</a:t>
            </a:fld>
            <a:endParaRPr lang="en-US"/>
          </a:p>
        </p:txBody>
      </p:sp>
      <p:sp>
        <p:nvSpPr>
          <p:cNvPr id="8" name="Footer Placeholder 7"/>
          <p:cNvSpPr>
            <a:spLocks noGrp="1"/>
          </p:cNvSpPr>
          <p:nvPr>
            <p:ph type="ftr" sz="quarter" idx="11"/>
          </p:nvPr>
        </p:nvSpPr>
        <p:spPr/>
        <p:txBody>
          <a:bodyPr/>
          <a:lstStyle/>
          <a:p>
            <a:r>
              <a:rPr lang="en-US" smtClean="0"/>
              <a:t>2</a:t>
            </a:r>
            <a:endParaRPr lang="en-US"/>
          </a:p>
        </p:txBody>
      </p:sp>
      <p:sp>
        <p:nvSpPr>
          <p:cNvPr id="9" name="Slide Number Placeholder 8"/>
          <p:cNvSpPr>
            <a:spLocks noGrp="1"/>
          </p:cNvSpPr>
          <p:nvPr>
            <p:ph type="sldNum" sz="quarter" idx="12"/>
          </p:nvPr>
        </p:nvSpPr>
        <p:spPr/>
        <p:txBody>
          <a:bodyPr/>
          <a:lstStyle/>
          <a:p>
            <a:fld id="{0D7EE9ED-E13F-486F-A80D-5D2F3DC51E47}" type="slidenum">
              <a:rPr lang="en-US" smtClean="0"/>
              <a:pPr/>
              <a:t>‹#›</a:t>
            </a:fld>
            <a:endParaRPr lang="en-US"/>
          </a:p>
        </p:txBody>
      </p:sp>
    </p:spTree>
    <p:extLst>
      <p:ext uri="{BB962C8B-B14F-4D97-AF65-F5344CB8AC3E}">
        <p14:creationId xmlns:p14="http://schemas.microsoft.com/office/powerpoint/2010/main" xmlns="" val="798894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A028E7-F0A8-46F5-A622-16FBCDA93737}" type="datetime1">
              <a:rPr lang="en-US" smtClean="0"/>
              <a:pPr/>
              <a:t>10/24/2016</a:t>
            </a:fld>
            <a:endParaRPr lang="en-US"/>
          </a:p>
        </p:txBody>
      </p:sp>
      <p:sp>
        <p:nvSpPr>
          <p:cNvPr id="4" name="Footer Placeholder 3"/>
          <p:cNvSpPr>
            <a:spLocks noGrp="1"/>
          </p:cNvSpPr>
          <p:nvPr>
            <p:ph type="ftr" sz="quarter" idx="11"/>
          </p:nvPr>
        </p:nvSpPr>
        <p:spPr/>
        <p:txBody>
          <a:bodyPr/>
          <a:lstStyle/>
          <a:p>
            <a:r>
              <a:rPr lang="en-US" smtClean="0"/>
              <a:t>2</a:t>
            </a:r>
            <a:endParaRPr lang="en-US"/>
          </a:p>
        </p:txBody>
      </p:sp>
      <p:sp>
        <p:nvSpPr>
          <p:cNvPr id="5" name="Slide Number Placeholder 4"/>
          <p:cNvSpPr>
            <a:spLocks noGrp="1"/>
          </p:cNvSpPr>
          <p:nvPr>
            <p:ph type="sldNum" sz="quarter" idx="12"/>
          </p:nvPr>
        </p:nvSpPr>
        <p:spPr/>
        <p:txBody>
          <a:bodyPr/>
          <a:lstStyle/>
          <a:p>
            <a:fld id="{0D7EE9ED-E13F-486F-A80D-5D2F3DC51E47}" type="slidenum">
              <a:rPr lang="en-US" smtClean="0"/>
              <a:pPr/>
              <a:t>‹#›</a:t>
            </a:fld>
            <a:endParaRPr lang="en-US"/>
          </a:p>
        </p:txBody>
      </p:sp>
    </p:spTree>
    <p:extLst>
      <p:ext uri="{BB962C8B-B14F-4D97-AF65-F5344CB8AC3E}">
        <p14:creationId xmlns:p14="http://schemas.microsoft.com/office/powerpoint/2010/main" xmlns="" val="224389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F4525-06DD-411F-89C6-AE627537E26B}" type="datetime1">
              <a:rPr lang="en-US" smtClean="0"/>
              <a:pPr/>
              <a:t>10/24/2016</a:t>
            </a:fld>
            <a:endParaRPr lang="en-US"/>
          </a:p>
        </p:txBody>
      </p:sp>
      <p:sp>
        <p:nvSpPr>
          <p:cNvPr id="3" name="Footer Placeholder 2"/>
          <p:cNvSpPr>
            <a:spLocks noGrp="1"/>
          </p:cNvSpPr>
          <p:nvPr>
            <p:ph type="ftr" sz="quarter" idx="11"/>
          </p:nvPr>
        </p:nvSpPr>
        <p:spPr/>
        <p:txBody>
          <a:bodyPr/>
          <a:lstStyle/>
          <a:p>
            <a:r>
              <a:rPr lang="en-US" smtClean="0"/>
              <a:t>2</a:t>
            </a:r>
            <a:endParaRPr lang="en-US"/>
          </a:p>
        </p:txBody>
      </p:sp>
      <p:sp>
        <p:nvSpPr>
          <p:cNvPr id="4" name="Slide Number Placeholder 3"/>
          <p:cNvSpPr>
            <a:spLocks noGrp="1"/>
          </p:cNvSpPr>
          <p:nvPr>
            <p:ph type="sldNum" sz="quarter" idx="12"/>
          </p:nvPr>
        </p:nvSpPr>
        <p:spPr/>
        <p:txBody>
          <a:bodyPr/>
          <a:lstStyle/>
          <a:p>
            <a:fld id="{0D7EE9ED-E13F-486F-A80D-5D2F3DC51E47}" type="slidenum">
              <a:rPr lang="en-US" smtClean="0"/>
              <a:pPr/>
              <a:t>‹#›</a:t>
            </a:fld>
            <a:endParaRPr lang="en-US"/>
          </a:p>
        </p:txBody>
      </p:sp>
    </p:spTree>
    <p:extLst>
      <p:ext uri="{BB962C8B-B14F-4D97-AF65-F5344CB8AC3E}">
        <p14:creationId xmlns:p14="http://schemas.microsoft.com/office/powerpoint/2010/main" xmlns="" val="262090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39240-B835-460C-A171-76F3C1E293C1}" type="datetime1">
              <a:rPr lang="en-US" smtClean="0"/>
              <a:pPr/>
              <a:t>10/24/2016</a:t>
            </a:fld>
            <a:endParaRPr lang="en-US"/>
          </a:p>
        </p:txBody>
      </p:sp>
      <p:sp>
        <p:nvSpPr>
          <p:cNvPr id="6" name="Footer Placeholder 5"/>
          <p:cNvSpPr>
            <a:spLocks noGrp="1"/>
          </p:cNvSpPr>
          <p:nvPr>
            <p:ph type="ftr" sz="quarter" idx="11"/>
          </p:nvPr>
        </p:nvSpPr>
        <p:spPr/>
        <p:txBody>
          <a:bodyPr/>
          <a:lstStyle/>
          <a:p>
            <a:r>
              <a:rPr lang="en-US" smtClean="0"/>
              <a:t>2</a:t>
            </a:r>
            <a:endParaRPr lang="en-US"/>
          </a:p>
        </p:txBody>
      </p:sp>
      <p:sp>
        <p:nvSpPr>
          <p:cNvPr id="7" name="Slide Number Placeholder 6"/>
          <p:cNvSpPr>
            <a:spLocks noGrp="1"/>
          </p:cNvSpPr>
          <p:nvPr>
            <p:ph type="sldNum" sz="quarter" idx="12"/>
          </p:nvPr>
        </p:nvSpPr>
        <p:spPr/>
        <p:txBody>
          <a:bodyPr/>
          <a:lstStyle/>
          <a:p>
            <a:fld id="{0D7EE9ED-E13F-486F-A80D-5D2F3DC51E47}" type="slidenum">
              <a:rPr lang="en-US" smtClean="0"/>
              <a:pPr/>
              <a:t>‹#›</a:t>
            </a:fld>
            <a:endParaRPr lang="en-US"/>
          </a:p>
        </p:txBody>
      </p:sp>
    </p:spTree>
    <p:extLst>
      <p:ext uri="{BB962C8B-B14F-4D97-AF65-F5344CB8AC3E}">
        <p14:creationId xmlns:p14="http://schemas.microsoft.com/office/powerpoint/2010/main" xmlns="" val="3596264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143D1-EEBA-4A9B-B078-25D51E6EB1A5}" type="datetime1">
              <a:rPr lang="en-US" smtClean="0"/>
              <a:pPr/>
              <a:t>10/24/2016</a:t>
            </a:fld>
            <a:endParaRPr lang="en-US"/>
          </a:p>
        </p:txBody>
      </p:sp>
      <p:sp>
        <p:nvSpPr>
          <p:cNvPr id="6" name="Footer Placeholder 5"/>
          <p:cNvSpPr>
            <a:spLocks noGrp="1"/>
          </p:cNvSpPr>
          <p:nvPr>
            <p:ph type="ftr" sz="quarter" idx="11"/>
          </p:nvPr>
        </p:nvSpPr>
        <p:spPr/>
        <p:txBody>
          <a:bodyPr/>
          <a:lstStyle/>
          <a:p>
            <a:r>
              <a:rPr lang="en-US" smtClean="0"/>
              <a:t>2</a:t>
            </a:r>
            <a:endParaRPr lang="en-US"/>
          </a:p>
        </p:txBody>
      </p:sp>
      <p:sp>
        <p:nvSpPr>
          <p:cNvPr id="7" name="Slide Number Placeholder 6"/>
          <p:cNvSpPr>
            <a:spLocks noGrp="1"/>
          </p:cNvSpPr>
          <p:nvPr>
            <p:ph type="sldNum" sz="quarter" idx="12"/>
          </p:nvPr>
        </p:nvSpPr>
        <p:spPr/>
        <p:txBody>
          <a:bodyPr/>
          <a:lstStyle/>
          <a:p>
            <a:fld id="{0D7EE9ED-E13F-486F-A80D-5D2F3DC51E47}" type="slidenum">
              <a:rPr lang="en-US" smtClean="0"/>
              <a:pPr/>
              <a:t>‹#›</a:t>
            </a:fld>
            <a:endParaRPr lang="en-US"/>
          </a:p>
        </p:txBody>
      </p:sp>
    </p:spTree>
    <p:extLst>
      <p:ext uri="{BB962C8B-B14F-4D97-AF65-F5344CB8AC3E}">
        <p14:creationId xmlns:p14="http://schemas.microsoft.com/office/powerpoint/2010/main" xmlns="" val="219470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5B758-3789-432C-80D3-C75A1339819E}" type="datetime1">
              <a:rPr lang="en-US" smtClean="0"/>
              <a:pPr/>
              <a:t>10/24/2016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EE9ED-E13F-486F-A80D-5D2F3DC51E47}" type="slidenum">
              <a:rPr lang="en-US" smtClean="0"/>
              <a:pPr/>
              <a:t>‹#›</a:t>
            </a:fld>
            <a:endParaRPr lang="en-US"/>
          </a:p>
        </p:txBody>
      </p:sp>
    </p:spTree>
    <p:extLst>
      <p:ext uri="{BB962C8B-B14F-4D97-AF65-F5344CB8AC3E}">
        <p14:creationId xmlns:p14="http://schemas.microsoft.com/office/powerpoint/2010/main" xmlns="" val="1633644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ADMIN\Downloads\Backdrop-SU-KIEN-tphcm-O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0"/>
            <a:ext cx="109728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0D7EE9ED-E13F-486F-A80D-5D2F3DC51E47}" type="slidenum">
              <a:rPr lang="en-US" smtClean="0"/>
              <a:pPr/>
              <a:t>1</a:t>
            </a:fld>
            <a:endParaRPr lang="en-US"/>
          </a:p>
        </p:txBody>
      </p:sp>
    </p:spTree>
    <p:extLst>
      <p:ext uri="{BB962C8B-B14F-4D97-AF65-F5344CB8AC3E}">
        <p14:creationId xmlns:p14="http://schemas.microsoft.com/office/powerpoint/2010/main" xmlns="" val="3133970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066799"/>
          </a:xfrm>
        </p:spPr>
        <p:txBody>
          <a:bodyPr>
            <a:noAutofit/>
          </a:bodyPr>
          <a:lstStyle/>
          <a:p>
            <a:r>
              <a:rPr lang="en-US" sz="3200" b="1" i="1" dirty="0" smtClean="0">
                <a:solidFill>
                  <a:srgbClr val="FF0000"/>
                </a:solidFill>
              </a:rPr>
              <a:t>III. </a:t>
            </a:r>
            <a:r>
              <a:rPr lang="en-US" sz="3200" b="1" i="1" dirty="0">
                <a:solidFill>
                  <a:srgbClr val="FF0000"/>
                </a:solidFill>
              </a:rPr>
              <a:t>Định hướng chung </a:t>
            </a:r>
            <a:br>
              <a:rPr lang="en-US" sz="3200" b="1" i="1" dirty="0">
                <a:solidFill>
                  <a:srgbClr val="FF0000"/>
                </a:solidFill>
              </a:rPr>
            </a:br>
            <a:r>
              <a:rPr lang="en-US" sz="3200" b="1" i="1" dirty="0">
                <a:solidFill>
                  <a:srgbClr val="FF0000"/>
                </a:solidFill>
              </a:rPr>
              <a:t>về đánh giá năng </a:t>
            </a:r>
            <a:r>
              <a:rPr lang="en-US" sz="3200" b="1" i="1" dirty="0" err="1">
                <a:solidFill>
                  <a:srgbClr val="FF0000"/>
                </a:solidFill>
              </a:rPr>
              <a:t>lực</a:t>
            </a:r>
            <a:r>
              <a:rPr lang="en-US" sz="3200" b="1" i="1" dirty="0">
                <a:solidFill>
                  <a:srgbClr val="FF0000"/>
                </a:solidFill>
              </a:rPr>
              <a:t> </a:t>
            </a:r>
            <a:r>
              <a:rPr lang="en-US" sz="3200" b="1" i="1" dirty="0" err="1" smtClean="0">
                <a:solidFill>
                  <a:srgbClr val="FF0000"/>
                </a:solidFill>
              </a:rPr>
              <a:t>môn</a:t>
            </a:r>
            <a:r>
              <a:rPr lang="en-US" sz="3200" b="1" i="1" dirty="0" smtClean="0">
                <a:solidFill>
                  <a:srgbClr val="FF0000"/>
                </a:solidFill>
              </a:rPr>
              <a:t> </a:t>
            </a:r>
            <a:r>
              <a:rPr lang="en-US" sz="3200" b="1" i="1" dirty="0" err="1" smtClean="0">
                <a:solidFill>
                  <a:srgbClr val="FF0000"/>
                </a:solidFill>
              </a:rPr>
              <a:t>Toán</a:t>
            </a:r>
            <a:r>
              <a:rPr lang="en-US" sz="3200" b="1" i="1" dirty="0" smtClean="0">
                <a:solidFill>
                  <a:srgbClr val="FF0000"/>
                </a:solidFill>
              </a:rPr>
              <a:t> </a:t>
            </a:r>
            <a:r>
              <a:rPr lang="en-US" sz="3200" b="1" i="1" dirty="0">
                <a:solidFill>
                  <a:srgbClr val="FF0000"/>
                </a:solidFill>
              </a:rPr>
              <a:t>của học sinh</a:t>
            </a:r>
            <a:endParaRPr lang="en-US" sz="3200" dirty="0">
              <a:solidFill>
                <a:srgbClr val="FF0000"/>
              </a:solidFill>
            </a:endParaRPr>
          </a:p>
        </p:txBody>
      </p:sp>
      <p:sp>
        <p:nvSpPr>
          <p:cNvPr id="3" name="Subtitle 2"/>
          <p:cNvSpPr>
            <a:spLocks noGrp="1"/>
          </p:cNvSpPr>
          <p:nvPr>
            <p:ph type="subTitle" idx="1"/>
          </p:nvPr>
        </p:nvSpPr>
        <p:spPr>
          <a:xfrm>
            <a:off x="332509" y="1219200"/>
            <a:ext cx="8659091" cy="5410200"/>
          </a:xfrm>
        </p:spPr>
        <p:txBody>
          <a:bodyPr>
            <a:normAutofit fontScale="70000" lnSpcReduction="20000"/>
          </a:bodyPr>
          <a:lstStyle/>
          <a:p>
            <a:pPr algn="l">
              <a:lnSpc>
                <a:spcPct val="130000"/>
              </a:lnSpc>
              <a:spcBef>
                <a:spcPts val="600"/>
              </a:spcBef>
            </a:pPr>
            <a:endParaRPr lang="en-US" b="1" i="1" dirty="0" smtClean="0">
              <a:solidFill>
                <a:srgbClr val="CC3300"/>
              </a:solidFill>
            </a:endParaRPr>
          </a:p>
          <a:p>
            <a:pPr algn="l">
              <a:lnSpc>
                <a:spcPct val="130000"/>
              </a:lnSpc>
              <a:spcBef>
                <a:spcPts val="600"/>
              </a:spcBef>
            </a:pPr>
            <a:r>
              <a:rPr lang="en-US" b="1" i="1" dirty="0" err="1" smtClean="0">
                <a:solidFill>
                  <a:srgbClr val="CC3300"/>
                </a:solidFill>
              </a:rPr>
              <a:t>Để</a:t>
            </a:r>
            <a:r>
              <a:rPr lang="en-US" b="1" i="1" dirty="0" smtClean="0">
                <a:solidFill>
                  <a:srgbClr val="CC3300"/>
                </a:solidFill>
              </a:rPr>
              <a:t> </a:t>
            </a:r>
            <a:r>
              <a:rPr lang="en-US" b="1" i="1" dirty="0" err="1" smtClean="0">
                <a:solidFill>
                  <a:srgbClr val="CC3300"/>
                </a:solidFill>
              </a:rPr>
              <a:t>đánh</a:t>
            </a:r>
            <a:r>
              <a:rPr lang="en-US" b="1" i="1" dirty="0" smtClean="0">
                <a:solidFill>
                  <a:srgbClr val="CC3300"/>
                </a:solidFill>
              </a:rPr>
              <a:t> </a:t>
            </a:r>
            <a:r>
              <a:rPr lang="en-US" b="1" i="1" dirty="0" err="1" smtClean="0">
                <a:solidFill>
                  <a:srgbClr val="CC3300"/>
                </a:solidFill>
              </a:rPr>
              <a:t>giá</a:t>
            </a:r>
            <a:r>
              <a:rPr lang="en-US" b="1" i="1" dirty="0" smtClean="0">
                <a:solidFill>
                  <a:srgbClr val="CC3300"/>
                </a:solidFill>
              </a:rPr>
              <a:t> </a:t>
            </a:r>
            <a:r>
              <a:rPr lang="en-US" b="1" i="1" dirty="0" err="1" smtClean="0">
                <a:solidFill>
                  <a:srgbClr val="CC3300"/>
                </a:solidFill>
              </a:rPr>
              <a:t>năng</a:t>
            </a:r>
            <a:r>
              <a:rPr lang="en-US" b="1" i="1" dirty="0" smtClean="0">
                <a:solidFill>
                  <a:srgbClr val="CC3300"/>
                </a:solidFill>
              </a:rPr>
              <a:t> </a:t>
            </a:r>
            <a:r>
              <a:rPr lang="en-US" b="1" i="1" dirty="0" err="1" smtClean="0">
                <a:solidFill>
                  <a:srgbClr val="CC3300"/>
                </a:solidFill>
              </a:rPr>
              <a:t>lực</a:t>
            </a:r>
            <a:r>
              <a:rPr lang="en-US" b="1" i="1" dirty="0" smtClean="0">
                <a:solidFill>
                  <a:srgbClr val="CC3300"/>
                </a:solidFill>
              </a:rPr>
              <a:t> </a:t>
            </a:r>
            <a:r>
              <a:rPr lang="en-US" b="1" i="1" dirty="0" err="1" smtClean="0">
                <a:solidFill>
                  <a:srgbClr val="CC3300"/>
                </a:solidFill>
              </a:rPr>
              <a:t>của</a:t>
            </a:r>
            <a:r>
              <a:rPr lang="en-US" b="1" i="1" dirty="0" smtClean="0">
                <a:solidFill>
                  <a:srgbClr val="CC3300"/>
                </a:solidFill>
              </a:rPr>
              <a:t> </a:t>
            </a:r>
            <a:r>
              <a:rPr lang="en-US" b="1" i="1" dirty="0" err="1" smtClean="0">
                <a:solidFill>
                  <a:srgbClr val="CC3300"/>
                </a:solidFill>
              </a:rPr>
              <a:t>học</a:t>
            </a:r>
            <a:r>
              <a:rPr lang="en-US" b="1" i="1" dirty="0" smtClean="0">
                <a:solidFill>
                  <a:srgbClr val="CC3300"/>
                </a:solidFill>
              </a:rPr>
              <a:t> </a:t>
            </a:r>
            <a:r>
              <a:rPr lang="en-US" b="1" i="1" dirty="0" err="1" smtClean="0">
                <a:solidFill>
                  <a:srgbClr val="CC3300"/>
                </a:solidFill>
              </a:rPr>
              <a:t>sinh</a:t>
            </a:r>
            <a:r>
              <a:rPr lang="en-US" b="1" i="1" dirty="0" smtClean="0">
                <a:solidFill>
                  <a:srgbClr val="CC3300"/>
                </a:solidFill>
              </a:rPr>
              <a:t> qua </a:t>
            </a:r>
            <a:r>
              <a:rPr lang="en-US" b="1" i="1" dirty="0" err="1" smtClean="0">
                <a:solidFill>
                  <a:srgbClr val="CC3300"/>
                </a:solidFill>
              </a:rPr>
              <a:t>một</a:t>
            </a:r>
            <a:r>
              <a:rPr lang="en-US" b="1" i="1" dirty="0" smtClean="0">
                <a:solidFill>
                  <a:srgbClr val="CC3300"/>
                </a:solidFill>
              </a:rPr>
              <a:t> </a:t>
            </a:r>
            <a:r>
              <a:rPr lang="en-US" b="1" i="1" dirty="0" err="1" smtClean="0">
                <a:solidFill>
                  <a:srgbClr val="CC3300"/>
                </a:solidFill>
              </a:rPr>
              <a:t>chủ</a:t>
            </a:r>
            <a:r>
              <a:rPr lang="en-US" b="1" i="1" dirty="0" smtClean="0">
                <a:solidFill>
                  <a:srgbClr val="CC3300"/>
                </a:solidFill>
              </a:rPr>
              <a:t> </a:t>
            </a:r>
            <a:r>
              <a:rPr lang="en-US" b="1" i="1" dirty="0" err="1" smtClean="0">
                <a:solidFill>
                  <a:srgbClr val="CC3300"/>
                </a:solidFill>
              </a:rPr>
              <a:t>đề</a:t>
            </a:r>
            <a:r>
              <a:rPr lang="en-US" b="1" i="1" dirty="0" smtClean="0">
                <a:solidFill>
                  <a:srgbClr val="CC3300"/>
                </a:solidFill>
              </a:rPr>
              <a:t> </a:t>
            </a:r>
            <a:r>
              <a:rPr lang="en-US" b="1" i="1" dirty="0" err="1" smtClean="0">
                <a:solidFill>
                  <a:srgbClr val="CC3300"/>
                </a:solidFill>
              </a:rPr>
              <a:t>nào</a:t>
            </a:r>
            <a:r>
              <a:rPr lang="en-US" b="1" i="1" dirty="0" smtClean="0">
                <a:solidFill>
                  <a:srgbClr val="CC3300"/>
                </a:solidFill>
              </a:rPr>
              <a:t> </a:t>
            </a:r>
            <a:r>
              <a:rPr lang="en-US" b="1" i="1" dirty="0" err="1" smtClean="0">
                <a:solidFill>
                  <a:srgbClr val="CC3300"/>
                </a:solidFill>
              </a:rPr>
              <a:t>đó</a:t>
            </a:r>
            <a:r>
              <a:rPr lang="en-US" b="1" i="1" dirty="0" smtClean="0">
                <a:solidFill>
                  <a:srgbClr val="CC3300"/>
                </a:solidFill>
              </a:rPr>
              <a:t> </a:t>
            </a:r>
            <a:r>
              <a:rPr lang="en-US" b="1" i="1" dirty="0" err="1" smtClean="0">
                <a:solidFill>
                  <a:srgbClr val="CC3300"/>
                </a:solidFill>
              </a:rPr>
              <a:t>ta</a:t>
            </a:r>
            <a:r>
              <a:rPr lang="en-US" b="1" i="1" dirty="0" smtClean="0">
                <a:solidFill>
                  <a:srgbClr val="CC3300"/>
                </a:solidFill>
              </a:rPr>
              <a:t> </a:t>
            </a:r>
            <a:r>
              <a:rPr lang="en-US" b="1" i="1" dirty="0" err="1" smtClean="0">
                <a:solidFill>
                  <a:srgbClr val="CC3300"/>
                </a:solidFill>
              </a:rPr>
              <a:t>cần</a:t>
            </a:r>
            <a:r>
              <a:rPr lang="en-US" b="1" i="1" dirty="0" smtClean="0">
                <a:solidFill>
                  <a:srgbClr val="CC3300"/>
                </a:solidFill>
              </a:rPr>
              <a:t>:</a:t>
            </a:r>
            <a:endParaRPr lang="en-US" dirty="0" smtClean="0">
              <a:solidFill>
                <a:srgbClr val="CC3300"/>
              </a:solidFill>
            </a:endParaRPr>
          </a:p>
          <a:p>
            <a:pPr indent="625475" algn="l">
              <a:lnSpc>
                <a:spcPct val="130000"/>
              </a:lnSpc>
              <a:spcBef>
                <a:spcPts val="600"/>
              </a:spcBef>
            </a:pPr>
            <a:r>
              <a:rPr lang="en-US" b="1" dirty="0" smtClean="0"/>
              <a:t>-  </a:t>
            </a:r>
            <a:r>
              <a:rPr lang="en-US" b="1" dirty="0" err="1" smtClean="0">
                <a:solidFill>
                  <a:schemeClr val="tx1"/>
                </a:solidFill>
              </a:rPr>
              <a:t>Xác</a:t>
            </a:r>
            <a:r>
              <a:rPr lang="en-US" b="1" dirty="0" smtClean="0">
                <a:solidFill>
                  <a:schemeClr val="tx1"/>
                </a:solidFill>
              </a:rPr>
              <a:t> </a:t>
            </a:r>
            <a:r>
              <a:rPr lang="en-US" b="1" dirty="0" err="1" smtClean="0">
                <a:solidFill>
                  <a:schemeClr val="tx1"/>
                </a:solidFill>
              </a:rPr>
              <a:t>định</a:t>
            </a:r>
            <a:r>
              <a:rPr lang="en-US" b="1" dirty="0" smtClean="0">
                <a:solidFill>
                  <a:schemeClr val="tx1"/>
                </a:solidFill>
              </a:rPr>
              <a:t> </a:t>
            </a:r>
            <a:r>
              <a:rPr lang="en-US" b="1" dirty="0" err="1" smtClean="0">
                <a:solidFill>
                  <a:schemeClr val="tx1"/>
                </a:solidFill>
              </a:rPr>
              <a:t>chuẩn</a:t>
            </a:r>
            <a:r>
              <a:rPr lang="en-US" b="1" dirty="0" smtClean="0">
                <a:solidFill>
                  <a:schemeClr val="tx1"/>
                </a:solidFill>
              </a:rPr>
              <a:t> </a:t>
            </a:r>
            <a:r>
              <a:rPr lang="en-US" b="1" dirty="0" err="1" smtClean="0">
                <a:solidFill>
                  <a:schemeClr val="tx1"/>
                </a:solidFill>
              </a:rPr>
              <a:t>kiến</a:t>
            </a:r>
            <a:r>
              <a:rPr lang="en-US" b="1" dirty="0" smtClean="0">
                <a:solidFill>
                  <a:schemeClr val="tx1"/>
                </a:solidFill>
              </a:rPr>
              <a:t> </a:t>
            </a:r>
            <a:r>
              <a:rPr lang="en-US" b="1" dirty="0" err="1" smtClean="0">
                <a:solidFill>
                  <a:schemeClr val="tx1"/>
                </a:solidFill>
              </a:rPr>
              <a:t>thức</a:t>
            </a:r>
            <a:r>
              <a:rPr lang="en-US" b="1" dirty="0" smtClean="0">
                <a:solidFill>
                  <a:schemeClr val="tx1"/>
                </a:solidFill>
              </a:rPr>
              <a:t> </a:t>
            </a:r>
            <a:r>
              <a:rPr lang="en-US" b="1" dirty="0" err="1" smtClean="0">
                <a:solidFill>
                  <a:schemeClr val="tx1"/>
                </a:solidFill>
              </a:rPr>
              <a:t>và</a:t>
            </a:r>
            <a:r>
              <a:rPr lang="en-US" b="1" dirty="0" smtClean="0">
                <a:solidFill>
                  <a:schemeClr val="tx1"/>
                </a:solidFill>
              </a:rPr>
              <a:t> </a:t>
            </a:r>
            <a:r>
              <a:rPr lang="en-US" b="1" dirty="0" err="1" smtClean="0">
                <a:solidFill>
                  <a:schemeClr val="tx1"/>
                </a:solidFill>
              </a:rPr>
              <a:t>kĩ</a:t>
            </a:r>
            <a:r>
              <a:rPr lang="en-US" b="1" dirty="0" smtClean="0">
                <a:solidFill>
                  <a:schemeClr val="tx1"/>
                </a:solidFill>
              </a:rPr>
              <a:t> </a:t>
            </a:r>
            <a:r>
              <a:rPr lang="en-US" b="1" dirty="0" err="1" smtClean="0">
                <a:solidFill>
                  <a:schemeClr val="tx1"/>
                </a:solidFill>
              </a:rPr>
              <a:t>năng</a:t>
            </a:r>
            <a:r>
              <a:rPr lang="en-US" b="1" dirty="0" smtClean="0">
                <a:solidFill>
                  <a:schemeClr val="tx1"/>
                </a:solidFill>
              </a:rPr>
              <a:t> </a:t>
            </a: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sinh</a:t>
            </a:r>
            <a:r>
              <a:rPr lang="en-US" b="1" dirty="0" smtClean="0">
                <a:solidFill>
                  <a:schemeClr val="tx1"/>
                </a:solidFill>
              </a:rPr>
              <a:t> </a:t>
            </a:r>
            <a:r>
              <a:rPr lang="en-US" b="1" dirty="0" err="1" smtClean="0">
                <a:solidFill>
                  <a:schemeClr val="tx1"/>
                </a:solidFill>
              </a:rPr>
              <a:t>cần</a:t>
            </a:r>
            <a:r>
              <a:rPr lang="en-US" b="1" dirty="0" smtClean="0">
                <a:solidFill>
                  <a:schemeClr val="tx1"/>
                </a:solidFill>
              </a:rPr>
              <a:t> </a:t>
            </a:r>
            <a:r>
              <a:rPr lang="en-US" b="1" dirty="0" err="1" smtClean="0">
                <a:solidFill>
                  <a:schemeClr val="tx1"/>
                </a:solidFill>
              </a:rPr>
              <a:t>đạt</a:t>
            </a:r>
            <a:r>
              <a:rPr lang="en-US" b="1" dirty="0" smtClean="0">
                <a:solidFill>
                  <a:schemeClr val="tx1"/>
                </a:solidFill>
              </a:rPr>
              <a:t> </a:t>
            </a:r>
            <a:r>
              <a:rPr lang="en-US" b="1" dirty="0" err="1" smtClean="0">
                <a:solidFill>
                  <a:schemeClr val="tx1"/>
                </a:solidFill>
              </a:rPr>
              <a:t>sau</a:t>
            </a:r>
            <a:r>
              <a:rPr lang="en-US" b="1" dirty="0" smtClean="0">
                <a:solidFill>
                  <a:schemeClr val="tx1"/>
                </a:solidFill>
              </a:rPr>
              <a:t> </a:t>
            </a:r>
            <a:r>
              <a:rPr lang="en-US" b="1" dirty="0" err="1" smtClean="0">
                <a:solidFill>
                  <a:schemeClr val="tx1"/>
                </a:solidFill>
              </a:rPr>
              <a:t>khi</a:t>
            </a:r>
            <a:r>
              <a:rPr lang="en-US" b="1" dirty="0" smtClean="0">
                <a:solidFill>
                  <a:schemeClr val="tx1"/>
                </a:solidFill>
              </a:rPr>
              <a:t> </a:t>
            </a: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chủ</a:t>
            </a:r>
            <a:r>
              <a:rPr lang="en-US" b="1" dirty="0" smtClean="0">
                <a:solidFill>
                  <a:schemeClr val="tx1"/>
                </a:solidFill>
              </a:rPr>
              <a:t> </a:t>
            </a:r>
            <a:r>
              <a:rPr lang="en-US" b="1" dirty="0" err="1" smtClean="0">
                <a:solidFill>
                  <a:schemeClr val="tx1"/>
                </a:solidFill>
              </a:rPr>
              <a:t>đề</a:t>
            </a:r>
            <a:r>
              <a:rPr lang="en-US" b="1" dirty="0" smtClean="0">
                <a:solidFill>
                  <a:schemeClr val="tx1"/>
                </a:solidFill>
              </a:rPr>
              <a:t> </a:t>
            </a:r>
            <a:r>
              <a:rPr lang="en-US" b="1" dirty="0" err="1" smtClean="0">
                <a:solidFill>
                  <a:schemeClr val="tx1"/>
                </a:solidFill>
              </a:rPr>
              <a:t>đó</a:t>
            </a:r>
            <a:r>
              <a:rPr lang="en-US" b="1" dirty="0" smtClean="0">
                <a:solidFill>
                  <a:schemeClr val="tx1"/>
                </a:solidFill>
              </a:rPr>
              <a:t>.</a:t>
            </a:r>
          </a:p>
          <a:p>
            <a:pPr indent="625475" algn="l">
              <a:lnSpc>
                <a:spcPct val="130000"/>
              </a:lnSpc>
              <a:spcBef>
                <a:spcPts val="600"/>
              </a:spcBef>
            </a:pPr>
            <a:r>
              <a:rPr lang="en-US" b="1" dirty="0" smtClean="0">
                <a:solidFill>
                  <a:schemeClr val="tx1"/>
                </a:solidFill>
              </a:rPr>
              <a:t>-  </a:t>
            </a:r>
            <a:r>
              <a:rPr lang="en-US" b="1" dirty="0" err="1" smtClean="0">
                <a:solidFill>
                  <a:schemeClr val="tx1"/>
                </a:solidFill>
              </a:rPr>
              <a:t>Xác</a:t>
            </a:r>
            <a:r>
              <a:rPr lang="en-US" b="1" dirty="0" smtClean="0">
                <a:solidFill>
                  <a:schemeClr val="tx1"/>
                </a:solidFill>
              </a:rPr>
              <a:t> </a:t>
            </a:r>
            <a:r>
              <a:rPr lang="en-US" b="1" dirty="0" err="1" smtClean="0">
                <a:solidFill>
                  <a:schemeClr val="tx1"/>
                </a:solidFill>
              </a:rPr>
              <a:t>định</a:t>
            </a:r>
            <a:r>
              <a:rPr lang="en-US" b="1" dirty="0" smtClean="0">
                <a:solidFill>
                  <a:schemeClr val="tx1"/>
                </a:solidFill>
              </a:rPr>
              <a:t> </a:t>
            </a:r>
            <a:r>
              <a:rPr lang="en-US" b="1" dirty="0" err="1" smtClean="0">
                <a:solidFill>
                  <a:schemeClr val="tx1"/>
                </a:solidFill>
              </a:rPr>
              <a:t>những</a:t>
            </a:r>
            <a:r>
              <a:rPr lang="en-US" b="1" dirty="0" smtClean="0">
                <a:solidFill>
                  <a:schemeClr val="tx1"/>
                </a:solidFill>
              </a:rPr>
              <a:t> </a:t>
            </a:r>
            <a:r>
              <a:rPr lang="en-US" b="1" dirty="0" err="1" smtClean="0">
                <a:solidFill>
                  <a:schemeClr val="tx1"/>
                </a:solidFill>
              </a:rPr>
              <a:t>lĩnh</a:t>
            </a:r>
            <a:r>
              <a:rPr lang="en-US" b="1" dirty="0" smtClean="0">
                <a:solidFill>
                  <a:schemeClr val="tx1"/>
                </a:solidFill>
              </a:rPr>
              <a:t> </a:t>
            </a:r>
            <a:r>
              <a:rPr lang="en-US" b="1" dirty="0" err="1" smtClean="0">
                <a:solidFill>
                  <a:schemeClr val="tx1"/>
                </a:solidFill>
              </a:rPr>
              <a:t>vực</a:t>
            </a:r>
            <a:r>
              <a:rPr lang="en-US" b="1" dirty="0" smtClean="0">
                <a:solidFill>
                  <a:schemeClr val="tx1"/>
                </a:solidFill>
              </a:rPr>
              <a:t> </a:t>
            </a:r>
            <a:r>
              <a:rPr lang="en-US" b="1" dirty="0" err="1" smtClean="0">
                <a:solidFill>
                  <a:schemeClr val="tx1"/>
                </a:solidFill>
              </a:rPr>
              <a:t>trong</a:t>
            </a:r>
            <a:r>
              <a:rPr lang="en-US" b="1" dirty="0" smtClean="0">
                <a:solidFill>
                  <a:schemeClr val="tx1"/>
                </a:solidFill>
              </a:rPr>
              <a:t> </a:t>
            </a:r>
            <a:r>
              <a:rPr lang="en-US" b="1" dirty="0" err="1" smtClean="0">
                <a:solidFill>
                  <a:schemeClr val="tx1"/>
                </a:solidFill>
              </a:rPr>
              <a:t>cuộc</a:t>
            </a:r>
            <a:r>
              <a:rPr lang="en-US" b="1" dirty="0" smtClean="0">
                <a:solidFill>
                  <a:schemeClr val="tx1"/>
                </a:solidFill>
              </a:rPr>
              <a:t> </a:t>
            </a:r>
            <a:r>
              <a:rPr lang="en-US" b="1" dirty="0" err="1" smtClean="0">
                <a:solidFill>
                  <a:schemeClr val="tx1"/>
                </a:solidFill>
              </a:rPr>
              <a:t>sống</a:t>
            </a:r>
            <a:r>
              <a:rPr lang="en-US" b="1" dirty="0" smtClean="0">
                <a:solidFill>
                  <a:schemeClr val="tx1"/>
                </a:solidFill>
              </a:rPr>
              <a:t> </a:t>
            </a:r>
            <a:r>
              <a:rPr lang="en-US" b="1" dirty="0" err="1" smtClean="0">
                <a:solidFill>
                  <a:schemeClr val="tx1"/>
                </a:solidFill>
              </a:rPr>
              <a:t>mà</a:t>
            </a:r>
            <a:r>
              <a:rPr lang="en-US" b="1" dirty="0" smtClean="0">
                <a:solidFill>
                  <a:schemeClr val="tx1"/>
                </a:solidFill>
              </a:rPr>
              <a:t> </a:t>
            </a: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sinh</a:t>
            </a:r>
            <a:r>
              <a:rPr lang="en-US" b="1" dirty="0" smtClean="0">
                <a:solidFill>
                  <a:schemeClr val="tx1"/>
                </a:solidFill>
              </a:rPr>
              <a:t> </a:t>
            </a:r>
            <a:r>
              <a:rPr lang="en-US" b="1" dirty="0" err="1" smtClean="0">
                <a:solidFill>
                  <a:schemeClr val="tx1"/>
                </a:solidFill>
              </a:rPr>
              <a:t>có</a:t>
            </a:r>
            <a:r>
              <a:rPr lang="en-US" b="1" dirty="0" smtClean="0">
                <a:solidFill>
                  <a:schemeClr val="tx1"/>
                </a:solidFill>
              </a:rPr>
              <a:t> </a:t>
            </a:r>
            <a:r>
              <a:rPr lang="en-US" b="1" dirty="0" err="1" smtClean="0">
                <a:solidFill>
                  <a:schemeClr val="tx1"/>
                </a:solidFill>
              </a:rPr>
              <a:t>cơ</a:t>
            </a:r>
            <a:r>
              <a:rPr lang="en-US" b="1" dirty="0" smtClean="0">
                <a:solidFill>
                  <a:schemeClr val="tx1"/>
                </a:solidFill>
              </a:rPr>
              <a:t> </a:t>
            </a:r>
            <a:r>
              <a:rPr lang="en-US" b="1" dirty="0" err="1" smtClean="0">
                <a:solidFill>
                  <a:schemeClr val="tx1"/>
                </a:solidFill>
              </a:rPr>
              <a:t>hội</a:t>
            </a:r>
            <a:r>
              <a:rPr lang="en-US" b="1" dirty="0" smtClean="0">
                <a:solidFill>
                  <a:schemeClr val="tx1"/>
                </a:solidFill>
              </a:rPr>
              <a:t> </a:t>
            </a:r>
            <a:r>
              <a:rPr lang="en-US" b="1" dirty="0" err="1" smtClean="0">
                <a:solidFill>
                  <a:schemeClr val="tx1"/>
                </a:solidFill>
              </a:rPr>
              <a:t>vận</a:t>
            </a:r>
            <a:r>
              <a:rPr lang="en-US" b="1" dirty="0" smtClean="0">
                <a:solidFill>
                  <a:schemeClr val="tx1"/>
                </a:solidFill>
              </a:rPr>
              <a:t> </a:t>
            </a:r>
            <a:r>
              <a:rPr lang="en-US" b="1" dirty="0" err="1" smtClean="0">
                <a:solidFill>
                  <a:schemeClr val="tx1"/>
                </a:solidFill>
              </a:rPr>
              <a:t>dụng</a:t>
            </a:r>
            <a:r>
              <a:rPr lang="en-US" b="1" dirty="0" smtClean="0">
                <a:solidFill>
                  <a:schemeClr val="tx1"/>
                </a:solidFill>
              </a:rPr>
              <a:t> </a:t>
            </a:r>
            <a:r>
              <a:rPr lang="en-US" b="1" dirty="0" err="1" smtClean="0">
                <a:solidFill>
                  <a:schemeClr val="tx1"/>
                </a:solidFill>
              </a:rPr>
              <a:t>và</a:t>
            </a:r>
            <a:r>
              <a:rPr lang="en-US" b="1" dirty="0" smtClean="0">
                <a:solidFill>
                  <a:schemeClr val="tx1"/>
                </a:solidFill>
              </a:rPr>
              <a:t> </a:t>
            </a:r>
            <a:r>
              <a:rPr lang="en-US" b="1" dirty="0" err="1" smtClean="0">
                <a:solidFill>
                  <a:schemeClr val="tx1"/>
                </a:solidFill>
              </a:rPr>
              <a:t>phát</a:t>
            </a:r>
            <a:r>
              <a:rPr lang="en-US" b="1" dirty="0" smtClean="0">
                <a:solidFill>
                  <a:schemeClr val="tx1"/>
                </a:solidFill>
              </a:rPr>
              <a:t> </a:t>
            </a:r>
            <a:r>
              <a:rPr lang="en-US" b="1" dirty="0" err="1" smtClean="0">
                <a:solidFill>
                  <a:schemeClr val="tx1"/>
                </a:solidFill>
              </a:rPr>
              <a:t>huy</a:t>
            </a:r>
            <a:r>
              <a:rPr lang="en-US" b="1" dirty="0" smtClean="0">
                <a:solidFill>
                  <a:schemeClr val="tx1"/>
                </a:solidFill>
              </a:rPr>
              <a:t> </a:t>
            </a:r>
            <a:r>
              <a:rPr lang="en-US" b="1" dirty="0" err="1" smtClean="0">
                <a:solidFill>
                  <a:schemeClr val="tx1"/>
                </a:solidFill>
              </a:rPr>
              <a:t>rồi</a:t>
            </a:r>
            <a:r>
              <a:rPr lang="en-US" b="1" dirty="0" smtClean="0">
                <a:solidFill>
                  <a:schemeClr val="tx1"/>
                </a:solidFill>
              </a:rPr>
              <a:t> </a:t>
            </a:r>
            <a:r>
              <a:rPr lang="en-US" b="1" dirty="0" err="1" smtClean="0">
                <a:solidFill>
                  <a:schemeClr val="tx1"/>
                </a:solidFill>
              </a:rPr>
              <a:t>cụ</a:t>
            </a:r>
            <a:r>
              <a:rPr lang="en-US" b="1" dirty="0" smtClean="0">
                <a:solidFill>
                  <a:schemeClr val="tx1"/>
                </a:solidFill>
              </a:rPr>
              <a:t> </a:t>
            </a:r>
            <a:r>
              <a:rPr lang="en-US" b="1" dirty="0" err="1" smtClean="0">
                <a:solidFill>
                  <a:schemeClr val="tx1"/>
                </a:solidFill>
              </a:rPr>
              <a:t>thể</a:t>
            </a:r>
            <a:r>
              <a:rPr lang="en-US" b="1" dirty="0" smtClean="0">
                <a:solidFill>
                  <a:schemeClr val="tx1"/>
                </a:solidFill>
              </a:rPr>
              <a:t> </a:t>
            </a:r>
            <a:r>
              <a:rPr lang="en-US" b="1" dirty="0" err="1" smtClean="0">
                <a:solidFill>
                  <a:schemeClr val="tx1"/>
                </a:solidFill>
              </a:rPr>
              <a:t>hoá</a:t>
            </a:r>
            <a:r>
              <a:rPr lang="en-US" b="1" dirty="0" smtClean="0">
                <a:solidFill>
                  <a:schemeClr val="tx1"/>
                </a:solidFill>
              </a:rPr>
              <a:t> </a:t>
            </a:r>
            <a:r>
              <a:rPr lang="en-US" b="1" dirty="0" err="1" smtClean="0">
                <a:solidFill>
                  <a:schemeClr val="tx1"/>
                </a:solidFill>
              </a:rPr>
              <a:t>thành</a:t>
            </a:r>
            <a:r>
              <a:rPr lang="en-US" b="1" dirty="0" smtClean="0">
                <a:solidFill>
                  <a:schemeClr val="tx1"/>
                </a:solidFill>
              </a:rPr>
              <a:t> </a:t>
            </a:r>
            <a:r>
              <a:rPr lang="en-US" b="1" dirty="0" err="1" smtClean="0">
                <a:solidFill>
                  <a:schemeClr val="tx1"/>
                </a:solidFill>
              </a:rPr>
              <a:t>các</a:t>
            </a:r>
            <a:r>
              <a:rPr lang="en-US" b="1" dirty="0" smtClean="0">
                <a:solidFill>
                  <a:schemeClr val="tx1"/>
                </a:solidFill>
              </a:rPr>
              <a:t> </a:t>
            </a:r>
            <a:r>
              <a:rPr lang="en-US" b="1" dirty="0" err="1" smtClean="0">
                <a:solidFill>
                  <a:schemeClr val="tx1"/>
                </a:solidFill>
              </a:rPr>
              <a:t>tình</a:t>
            </a:r>
            <a:r>
              <a:rPr lang="en-US" b="1" dirty="0" smtClean="0">
                <a:solidFill>
                  <a:schemeClr val="tx1"/>
                </a:solidFill>
              </a:rPr>
              <a:t> </a:t>
            </a:r>
            <a:r>
              <a:rPr lang="en-US" b="1" dirty="0" err="1" smtClean="0">
                <a:solidFill>
                  <a:schemeClr val="tx1"/>
                </a:solidFill>
              </a:rPr>
              <a:t>huống</a:t>
            </a:r>
            <a:r>
              <a:rPr lang="en-US" b="1" dirty="0" smtClean="0">
                <a:solidFill>
                  <a:schemeClr val="tx1"/>
                </a:solidFill>
              </a:rPr>
              <a:t>.</a:t>
            </a:r>
          </a:p>
          <a:p>
            <a:pPr algn="l">
              <a:lnSpc>
                <a:spcPct val="130000"/>
              </a:lnSpc>
              <a:spcBef>
                <a:spcPts val="600"/>
              </a:spcBef>
            </a:pPr>
            <a:r>
              <a:rPr lang="en-US" b="1" dirty="0" err="1" smtClean="0">
                <a:solidFill>
                  <a:schemeClr val="tx1"/>
                </a:solidFill>
              </a:rPr>
              <a:t>Vì</a:t>
            </a:r>
            <a:r>
              <a:rPr lang="en-US" b="1" dirty="0" smtClean="0">
                <a:solidFill>
                  <a:schemeClr val="tx1"/>
                </a:solidFill>
              </a:rPr>
              <a:t> </a:t>
            </a:r>
            <a:r>
              <a:rPr lang="en-US" b="1" dirty="0" err="1" smtClean="0">
                <a:solidFill>
                  <a:schemeClr val="tx1"/>
                </a:solidFill>
              </a:rPr>
              <a:t>vậy</a:t>
            </a:r>
            <a:r>
              <a:rPr lang="en-US" b="1" dirty="0" smtClean="0">
                <a:solidFill>
                  <a:schemeClr val="tx1"/>
                </a:solidFill>
              </a:rPr>
              <a:t> </a:t>
            </a:r>
            <a:r>
              <a:rPr lang="en-US" b="1" dirty="0" err="1" smtClean="0">
                <a:solidFill>
                  <a:schemeClr val="tx1"/>
                </a:solidFill>
              </a:rPr>
              <a:t>trong</a:t>
            </a:r>
            <a:r>
              <a:rPr lang="en-US" b="1" dirty="0" smtClean="0">
                <a:solidFill>
                  <a:schemeClr val="tx1"/>
                </a:solidFill>
              </a:rPr>
              <a:t> </a:t>
            </a:r>
            <a:r>
              <a:rPr lang="en-US" b="1" dirty="0" err="1" smtClean="0">
                <a:solidFill>
                  <a:schemeClr val="accent5">
                    <a:lumMod val="50000"/>
                  </a:schemeClr>
                </a:solidFill>
              </a:rPr>
              <a:t>công</a:t>
            </a:r>
            <a:r>
              <a:rPr lang="en-US" b="1" dirty="0" smtClean="0">
                <a:solidFill>
                  <a:schemeClr val="accent5">
                    <a:lumMod val="50000"/>
                  </a:schemeClr>
                </a:solidFill>
              </a:rPr>
              <a:t> </a:t>
            </a:r>
            <a:r>
              <a:rPr lang="en-US" b="1" dirty="0" err="1" smtClean="0">
                <a:solidFill>
                  <a:schemeClr val="accent5">
                    <a:lumMod val="50000"/>
                  </a:schemeClr>
                </a:solidFill>
              </a:rPr>
              <a:t>tác</a:t>
            </a:r>
            <a:r>
              <a:rPr lang="en-US" b="1" dirty="0" smtClean="0">
                <a:solidFill>
                  <a:schemeClr val="accent5">
                    <a:lumMod val="50000"/>
                  </a:schemeClr>
                </a:solidFill>
              </a:rPr>
              <a:t> </a:t>
            </a:r>
            <a:r>
              <a:rPr lang="en-US" b="1" dirty="0" err="1" smtClean="0">
                <a:solidFill>
                  <a:schemeClr val="accent5">
                    <a:lumMod val="50000"/>
                  </a:schemeClr>
                </a:solidFill>
              </a:rPr>
              <a:t>đánh</a:t>
            </a:r>
            <a:r>
              <a:rPr lang="en-US" b="1" dirty="0" smtClean="0">
                <a:solidFill>
                  <a:schemeClr val="accent5">
                    <a:lumMod val="50000"/>
                  </a:schemeClr>
                </a:solidFill>
              </a:rPr>
              <a:t> </a:t>
            </a:r>
            <a:r>
              <a:rPr lang="en-US" b="1" dirty="0" err="1" smtClean="0">
                <a:solidFill>
                  <a:schemeClr val="accent5">
                    <a:lumMod val="50000"/>
                  </a:schemeClr>
                </a:solidFill>
              </a:rPr>
              <a:t>giá</a:t>
            </a:r>
            <a:r>
              <a:rPr lang="en-US" b="1" dirty="0" smtClean="0">
                <a:solidFill>
                  <a:schemeClr val="accent5">
                    <a:lumMod val="50000"/>
                  </a:schemeClr>
                </a:solidFill>
              </a:rPr>
              <a:t> </a:t>
            </a:r>
            <a:r>
              <a:rPr lang="en-US" b="1" dirty="0" err="1" smtClean="0">
                <a:solidFill>
                  <a:schemeClr val="accent5">
                    <a:lumMod val="50000"/>
                  </a:schemeClr>
                </a:solidFill>
              </a:rPr>
              <a:t>năng</a:t>
            </a:r>
            <a:r>
              <a:rPr lang="en-US" b="1" dirty="0" smtClean="0">
                <a:solidFill>
                  <a:schemeClr val="accent5">
                    <a:lumMod val="50000"/>
                  </a:schemeClr>
                </a:solidFill>
              </a:rPr>
              <a:t> </a:t>
            </a:r>
            <a:r>
              <a:rPr lang="en-US" b="1" dirty="0" err="1" smtClean="0">
                <a:solidFill>
                  <a:schemeClr val="accent5">
                    <a:lumMod val="50000"/>
                  </a:schemeClr>
                </a:solidFill>
              </a:rPr>
              <a:t>lực</a:t>
            </a:r>
            <a:r>
              <a:rPr lang="en-US" b="1" dirty="0" smtClean="0">
                <a:solidFill>
                  <a:schemeClr val="accent5">
                    <a:lumMod val="50000"/>
                  </a:schemeClr>
                </a:solidFill>
              </a:rPr>
              <a:t> </a:t>
            </a:r>
            <a:r>
              <a:rPr lang="en-US" b="1" dirty="0" err="1" smtClean="0">
                <a:solidFill>
                  <a:schemeClr val="accent5">
                    <a:lumMod val="50000"/>
                  </a:schemeClr>
                </a:solidFill>
              </a:rPr>
              <a:t>môn</a:t>
            </a:r>
            <a:r>
              <a:rPr lang="en-US" b="1" dirty="0" smtClean="0">
                <a:solidFill>
                  <a:schemeClr val="accent5">
                    <a:lumMod val="50000"/>
                  </a:schemeClr>
                </a:solidFill>
              </a:rPr>
              <a:t> </a:t>
            </a:r>
            <a:r>
              <a:rPr lang="en-US" b="1" dirty="0" err="1" smtClean="0">
                <a:solidFill>
                  <a:schemeClr val="accent5">
                    <a:lumMod val="50000"/>
                  </a:schemeClr>
                </a:solidFill>
              </a:rPr>
              <a:t>Toán</a:t>
            </a:r>
            <a:r>
              <a:rPr lang="en-US" b="1" dirty="0" smtClean="0">
                <a:solidFill>
                  <a:schemeClr val="accent5">
                    <a:lumMod val="50000"/>
                  </a:schemeClr>
                </a:solidFill>
              </a:rPr>
              <a:t> </a:t>
            </a:r>
            <a:r>
              <a:rPr lang="en-US" b="1" dirty="0" err="1" smtClean="0">
                <a:solidFill>
                  <a:schemeClr val="accent5">
                    <a:lumMod val="50000"/>
                  </a:schemeClr>
                </a:solidFill>
              </a:rPr>
              <a:t>của</a:t>
            </a:r>
            <a:r>
              <a:rPr lang="en-US" b="1" dirty="0" smtClean="0">
                <a:solidFill>
                  <a:schemeClr val="accent5">
                    <a:lumMod val="50000"/>
                  </a:schemeClr>
                </a:solidFill>
              </a:rPr>
              <a:t> </a:t>
            </a:r>
            <a:r>
              <a:rPr lang="en-US" b="1" dirty="0" err="1" smtClean="0">
                <a:solidFill>
                  <a:schemeClr val="accent5">
                    <a:lumMod val="50000"/>
                  </a:schemeClr>
                </a:solidFill>
              </a:rPr>
              <a:t>học</a:t>
            </a:r>
            <a:r>
              <a:rPr lang="en-US" b="1" dirty="0" smtClean="0">
                <a:solidFill>
                  <a:schemeClr val="accent5">
                    <a:lumMod val="50000"/>
                  </a:schemeClr>
                </a:solidFill>
              </a:rPr>
              <a:t> </a:t>
            </a:r>
            <a:r>
              <a:rPr lang="en-US" b="1" dirty="0" err="1" smtClean="0">
                <a:solidFill>
                  <a:schemeClr val="accent5">
                    <a:lumMod val="50000"/>
                  </a:schemeClr>
                </a:solidFill>
              </a:rPr>
              <a:t>sinh</a:t>
            </a:r>
            <a:r>
              <a:rPr lang="en-US" b="1" dirty="0" smtClean="0">
                <a:solidFill>
                  <a:schemeClr val="accent5">
                    <a:lumMod val="50000"/>
                  </a:schemeClr>
                </a:solidFill>
              </a:rPr>
              <a:t> </a:t>
            </a:r>
            <a:r>
              <a:rPr lang="en-US" b="1" dirty="0" err="1" smtClean="0">
                <a:solidFill>
                  <a:schemeClr val="accent5">
                    <a:lumMod val="50000"/>
                  </a:schemeClr>
                </a:solidFill>
              </a:rPr>
              <a:t>cần</a:t>
            </a:r>
            <a:r>
              <a:rPr lang="en-US" b="1" dirty="0" smtClean="0">
                <a:solidFill>
                  <a:schemeClr val="accent5">
                    <a:lumMod val="50000"/>
                  </a:schemeClr>
                </a:solidFill>
              </a:rPr>
              <a:t> </a:t>
            </a:r>
            <a:r>
              <a:rPr lang="en-US" b="1" dirty="0" err="1" smtClean="0">
                <a:solidFill>
                  <a:schemeClr val="accent5">
                    <a:lumMod val="50000"/>
                  </a:schemeClr>
                </a:solidFill>
              </a:rPr>
              <a:t>thực</a:t>
            </a:r>
            <a:r>
              <a:rPr lang="en-US" b="1" dirty="0" smtClean="0">
                <a:solidFill>
                  <a:schemeClr val="accent5">
                    <a:lumMod val="50000"/>
                  </a:schemeClr>
                </a:solidFill>
              </a:rPr>
              <a:t> </a:t>
            </a:r>
            <a:r>
              <a:rPr lang="en-US" b="1" dirty="0" err="1" smtClean="0">
                <a:solidFill>
                  <a:schemeClr val="accent5">
                    <a:lumMod val="50000"/>
                  </a:schemeClr>
                </a:solidFill>
              </a:rPr>
              <a:t>hiện</a:t>
            </a:r>
            <a:r>
              <a:rPr lang="en-US" b="1" dirty="0" smtClean="0">
                <a:solidFill>
                  <a:schemeClr val="accent5">
                    <a:lumMod val="50000"/>
                  </a:schemeClr>
                </a:solidFill>
              </a:rPr>
              <a:t> </a:t>
            </a:r>
            <a:r>
              <a:rPr lang="en-US" b="1" dirty="0" smtClean="0">
                <a:solidFill>
                  <a:schemeClr val="tx1"/>
                </a:solidFill>
              </a:rPr>
              <a:t>qua:</a:t>
            </a:r>
          </a:p>
          <a:p>
            <a:pPr algn="l">
              <a:lnSpc>
                <a:spcPct val="130000"/>
              </a:lnSpc>
              <a:spcBef>
                <a:spcPts val="600"/>
              </a:spcBef>
            </a:pPr>
            <a:r>
              <a:rPr lang="en-US" b="1" dirty="0" smtClean="0">
                <a:solidFill>
                  <a:schemeClr val="tx1"/>
                </a:solidFill>
              </a:rPr>
              <a:t>	+  </a:t>
            </a:r>
            <a:r>
              <a:rPr lang="en-US" b="1" dirty="0" err="1" smtClean="0">
                <a:solidFill>
                  <a:schemeClr val="tx1"/>
                </a:solidFill>
              </a:rPr>
              <a:t>Đánh</a:t>
            </a:r>
            <a:r>
              <a:rPr lang="en-US" b="1" dirty="0" smtClean="0">
                <a:solidFill>
                  <a:schemeClr val="tx1"/>
                </a:solidFill>
              </a:rPr>
              <a:t> </a:t>
            </a:r>
            <a:r>
              <a:rPr lang="en-US" b="1" dirty="0" err="1" smtClean="0">
                <a:solidFill>
                  <a:schemeClr val="tx1"/>
                </a:solidFill>
              </a:rPr>
              <a:t>giá</a:t>
            </a:r>
            <a:r>
              <a:rPr lang="en-US" b="1" dirty="0" smtClean="0">
                <a:solidFill>
                  <a:schemeClr val="tx1"/>
                </a:solidFill>
              </a:rPr>
              <a:t> </a:t>
            </a:r>
            <a:r>
              <a:rPr lang="en-US" b="1" dirty="0" err="1" smtClean="0">
                <a:solidFill>
                  <a:schemeClr val="tx1"/>
                </a:solidFill>
              </a:rPr>
              <a:t>kiến</a:t>
            </a:r>
            <a:r>
              <a:rPr lang="en-US" b="1" dirty="0" smtClean="0">
                <a:solidFill>
                  <a:schemeClr val="tx1"/>
                </a:solidFill>
              </a:rPr>
              <a:t> </a:t>
            </a:r>
            <a:r>
              <a:rPr lang="en-US" b="1" dirty="0" err="1" smtClean="0">
                <a:solidFill>
                  <a:schemeClr val="tx1"/>
                </a:solidFill>
              </a:rPr>
              <a:t>thức</a:t>
            </a:r>
            <a:r>
              <a:rPr lang="en-US" b="1" dirty="0" smtClean="0">
                <a:solidFill>
                  <a:schemeClr val="tx1"/>
                </a:solidFill>
              </a:rPr>
              <a:t> </a:t>
            </a:r>
            <a:r>
              <a:rPr lang="en-US" b="1" dirty="0" err="1" smtClean="0">
                <a:solidFill>
                  <a:schemeClr val="tx1"/>
                </a:solidFill>
              </a:rPr>
              <a:t>và</a:t>
            </a:r>
            <a:r>
              <a:rPr lang="en-US" b="1" dirty="0" smtClean="0">
                <a:solidFill>
                  <a:schemeClr val="tx1"/>
                </a:solidFill>
              </a:rPr>
              <a:t> </a:t>
            </a:r>
            <a:r>
              <a:rPr lang="en-US" b="1" dirty="0" err="1" smtClean="0">
                <a:solidFill>
                  <a:schemeClr val="tx1"/>
                </a:solidFill>
              </a:rPr>
              <a:t>kĩ</a:t>
            </a:r>
            <a:r>
              <a:rPr lang="en-US" b="1" dirty="0" smtClean="0">
                <a:solidFill>
                  <a:schemeClr val="tx1"/>
                </a:solidFill>
              </a:rPr>
              <a:t> </a:t>
            </a:r>
            <a:r>
              <a:rPr lang="en-US" b="1" dirty="0" err="1" smtClean="0">
                <a:solidFill>
                  <a:schemeClr val="tx1"/>
                </a:solidFill>
              </a:rPr>
              <a:t>năng</a:t>
            </a:r>
            <a:r>
              <a:rPr lang="en-US" b="1" dirty="0" smtClean="0">
                <a:solidFill>
                  <a:schemeClr val="tx1"/>
                </a:solidFill>
              </a:rPr>
              <a:t> </a:t>
            </a:r>
            <a:r>
              <a:rPr lang="en-US" b="1" dirty="0" err="1" smtClean="0">
                <a:solidFill>
                  <a:schemeClr val="tx1"/>
                </a:solidFill>
              </a:rPr>
              <a:t>của</a:t>
            </a:r>
            <a:r>
              <a:rPr lang="en-US" b="1" dirty="0" smtClean="0">
                <a:solidFill>
                  <a:schemeClr val="tx1"/>
                </a:solidFill>
              </a:rPr>
              <a:t> </a:t>
            </a: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sinh</a:t>
            </a:r>
            <a:r>
              <a:rPr lang="en-US" b="1" dirty="0" smtClean="0">
                <a:solidFill>
                  <a:schemeClr val="tx1"/>
                </a:solidFill>
              </a:rPr>
              <a:t> qua </a:t>
            </a:r>
            <a:r>
              <a:rPr lang="en-US" b="1" dirty="0" err="1" smtClean="0">
                <a:solidFill>
                  <a:schemeClr val="tx1"/>
                </a:solidFill>
              </a:rPr>
              <a:t>chủ</a:t>
            </a:r>
            <a:r>
              <a:rPr lang="en-US" b="1" dirty="0" smtClean="0">
                <a:solidFill>
                  <a:schemeClr val="tx1"/>
                </a:solidFill>
              </a:rPr>
              <a:t> </a:t>
            </a:r>
            <a:r>
              <a:rPr lang="en-US" b="1" dirty="0" err="1" smtClean="0">
                <a:solidFill>
                  <a:schemeClr val="tx1"/>
                </a:solidFill>
              </a:rPr>
              <a:t>đề</a:t>
            </a:r>
            <a:r>
              <a:rPr lang="en-US" b="1" dirty="0" smtClean="0">
                <a:solidFill>
                  <a:schemeClr val="tx1"/>
                </a:solidFill>
              </a:rPr>
              <a:t> </a:t>
            </a:r>
            <a:r>
              <a:rPr lang="en-US" b="1" dirty="0" err="1" smtClean="0">
                <a:solidFill>
                  <a:schemeClr val="tx1"/>
                </a:solidFill>
              </a:rPr>
              <a:t>của</a:t>
            </a:r>
            <a:r>
              <a:rPr lang="en-US" b="1" dirty="0" smtClean="0">
                <a:solidFill>
                  <a:schemeClr val="tx1"/>
                </a:solidFill>
              </a:rPr>
              <a:t> </a:t>
            </a:r>
            <a:r>
              <a:rPr lang="en-US" b="1" dirty="0" err="1" smtClean="0">
                <a:solidFill>
                  <a:schemeClr val="tx1"/>
                </a:solidFill>
              </a:rPr>
              <a:t>môn</a:t>
            </a:r>
            <a:r>
              <a:rPr lang="en-US" b="1" dirty="0" smtClean="0">
                <a:solidFill>
                  <a:schemeClr val="tx1"/>
                </a:solidFill>
              </a:rPr>
              <a:t> </a:t>
            </a:r>
            <a:r>
              <a:rPr lang="en-US" b="1" dirty="0" err="1" smtClean="0">
                <a:solidFill>
                  <a:schemeClr val="tx1"/>
                </a:solidFill>
              </a:rPr>
              <a:t>học</a:t>
            </a:r>
            <a:r>
              <a:rPr lang="en-US" b="1" dirty="0" smtClean="0">
                <a:solidFill>
                  <a:schemeClr val="tx1"/>
                </a:solidFill>
              </a:rPr>
              <a:t>.</a:t>
            </a:r>
          </a:p>
          <a:p>
            <a:pPr algn="l">
              <a:lnSpc>
                <a:spcPct val="130000"/>
              </a:lnSpc>
              <a:spcBef>
                <a:spcPts val="600"/>
              </a:spcBef>
            </a:pPr>
            <a:r>
              <a:rPr lang="en-US" b="1" dirty="0" smtClean="0">
                <a:solidFill>
                  <a:schemeClr val="tx1"/>
                </a:solidFill>
              </a:rPr>
              <a:t>	+  </a:t>
            </a:r>
            <a:r>
              <a:rPr lang="en-US" b="1" dirty="0" err="1" smtClean="0">
                <a:solidFill>
                  <a:schemeClr val="tx1"/>
                </a:solidFill>
              </a:rPr>
              <a:t>Thiết</a:t>
            </a:r>
            <a:r>
              <a:rPr lang="en-US" b="1" dirty="0" smtClean="0">
                <a:solidFill>
                  <a:schemeClr val="tx1"/>
                </a:solidFill>
              </a:rPr>
              <a:t> </a:t>
            </a:r>
            <a:r>
              <a:rPr lang="en-US" b="1" dirty="0" err="1" smtClean="0">
                <a:solidFill>
                  <a:schemeClr val="tx1"/>
                </a:solidFill>
              </a:rPr>
              <a:t>kế</a:t>
            </a:r>
            <a:r>
              <a:rPr lang="en-US" b="1" dirty="0" smtClean="0">
                <a:solidFill>
                  <a:schemeClr val="tx1"/>
                </a:solidFill>
              </a:rPr>
              <a:t> </a:t>
            </a:r>
            <a:r>
              <a:rPr lang="en-US" b="1" dirty="0" err="1" smtClean="0">
                <a:solidFill>
                  <a:schemeClr val="tx1"/>
                </a:solidFill>
              </a:rPr>
              <a:t>các</a:t>
            </a:r>
            <a:r>
              <a:rPr lang="en-US" b="1" dirty="0" smtClean="0">
                <a:solidFill>
                  <a:schemeClr val="tx1"/>
                </a:solidFill>
              </a:rPr>
              <a:t> </a:t>
            </a:r>
            <a:r>
              <a:rPr lang="en-US" b="1" dirty="0" err="1" smtClean="0">
                <a:solidFill>
                  <a:schemeClr val="tx1"/>
                </a:solidFill>
              </a:rPr>
              <a:t>tình</a:t>
            </a:r>
            <a:r>
              <a:rPr lang="en-US" b="1" dirty="0" smtClean="0">
                <a:solidFill>
                  <a:schemeClr val="tx1"/>
                </a:solidFill>
              </a:rPr>
              <a:t> </a:t>
            </a:r>
            <a:r>
              <a:rPr lang="en-US" b="1" dirty="0" err="1" smtClean="0">
                <a:solidFill>
                  <a:schemeClr val="tx1"/>
                </a:solidFill>
              </a:rPr>
              <a:t>huống</a:t>
            </a:r>
            <a:r>
              <a:rPr lang="en-US" b="1" dirty="0" smtClean="0">
                <a:solidFill>
                  <a:schemeClr val="tx1"/>
                </a:solidFill>
              </a:rPr>
              <a:t> </a:t>
            </a:r>
            <a:r>
              <a:rPr lang="en-US" b="1" dirty="0" err="1" smtClean="0">
                <a:solidFill>
                  <a:schemeClr val="tx1"/>
                </a:solidFill>
              </a:rPr>
              <a:t>trong</a:t>
            </a:r>
            <a:r>
              <a:rPr lang="en-US" b="1" dirty="0" smtClean="0">
                <a:solidFill>
                  <a:schemeClr val="tx1"/>
                </a:solidFill>
              </a:rPr>
              <a:t> </a:t>
            </a:r>
            <a:r>
              <a:rPr lang="en-US" b="1" dirty="0" err="1" smtClean="0">
                <a:solidFill>
                  <a:schemeClr val="tx1"/>
                </a:solidFill>
              </a:rPr>
              <a:t>cuộc</a:t>
            </a:r>
            <a:r>
              <a:rPr lang="en-US" b="1" dirty="0" smtClean="0">
                <a:solidFill>
                  <a:schemeClr val="tx1"/>
                </a:solidFill>
              </a:rPr>
              <a:t> </a:t>
            </a:r>
            <a:r>
              <a:rPr lang="en-US" b="1" dirty="0" err="1" smtClean="0">
                <a:solidFill>
                  <a:schemeClr val="tx1"/>
                </a:solidFill>
              </a:rPr>
              <a:t>sống</a:t>
            </a:r>
            <a:r>
              <a:rPr lang="en-US" b="1" dirty="0" smtClean="0">
                <a:solidFill>
                  <a:schemeClr val="tx1"/>
                </a:solidFill>
              </a:rPr>
              <a:t> </a:t>
            </a:r>
            <a:r>
              <a:rPr lang="en-US" b="1" dirty="0" err="1" smtClean="0">
                <a:solidFill>
                  <a:schemeClr val="tx1"/>
                </a:solidFill>
              </a:rPr>
              <a:t>yêu</a:t>
            </a:r>
            <a:r>
              <a:rPr lang="en-US" b="1" dirty="0" smtClean="0">
                <a:solidFill>
                  <a:schemeClr val="tx1"/>
                </a:solidFill>
              </a:rPr>
              <a:t> </a:t>
            </a:r>
            <a:r>
              <a:rPr lang="en-US" b="1" dirty="0" err="1" smtClean="0">
                <a:solidFill>
                  <a:schemeClr val="tx1"/>
                </a:solidFill>
              </a:rPr>
              <a:t>cầu</a:t>
            </a:r>
            <a:r>
              <a:rPr lang="en-US" b="1" dirty="0" smtClean="0">
                <a:solidFill>
                  <a:schemeClr val="tx1"/>
                </a:solidFill>
              </a:rPr>
              <a:t> </a:t>
            </a: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sinh</a:t>
            </a:r>
            <a:r>
              <a:rPr lang="en-US" b="1" dirty="0" smtClean="0">
                <a:solidFill>
                  <a:schemeClr val="tx1"/>
                </a:solidFill>
              </a:rPr>
              <a:t> </a:t>
            </a:r>
            <a:r>
              <a:rPr lang="en-US" b="1" dirty="0" err="1" smtClean="0">
                <a:solidFill>
                  <a:schemeClr val="tx1"/>
                </a:solidFill>
              </a:rPr>
              <a:t>vận</a:t>
            </a:r>
            <a:r>
              <a:rPr lang="en-US" b="1" dirty="0" smtClean="0">
                <a:solidFill>
                  <a:schemeClr val="tx1"/>
                </a:solidFill>
              </a:rPr>
              <a:t> </a:t>
            </a:r>
            <a:r>
              <a:rPr lang="en-US" b="1" dirty="0" err="1" smtClean="0">
                <a:solidFill>
                  <a:schemeClr val="tx1"/>
                </a:solidFill>
              </a:rPr>
              <a:t>dụng</a:t>
            </a:r>
            <a:r>
              <a:rPr lang="en-US" b="1" dirty="0" smtClean="0">
                <a:solidFill>
                  <a:schemeClr val="tx1"/>
                </a:solidFill>
              </a:rPr>
              <a:t> </a:t>
            </a:r>
            <a:r>
              <a:rPr lang="en-US" b="1" dirty="0" err="1" smtClean="0">
                <a:solidFill>
                  <a:schemeClr val="tx1"/>
                </a:solidFill>
              </a:rPr>
              <a:t>kiến</a:t>
            </a:r>
            <a:r>
              <a:rPr lang="en-US" b="1" dirty="0" smtClean="0">
                <a:solidFill>
                  <a:schemeClr val="tx1"/>
                </a:solidFill>
              </a:rPr>
              <a:t> </a:t>
            </a:r>
            <a:r>
              <a:rPr lang="en-US" b="1" dirty="0" err="1" smtClean="0">
                <a:solidFill>
                  <a:schemeClr val="tx1"/>
                </a:solidFill>
              </a:rPr>
              <a:t>thức</a:t>
            </a:r>
            <a:r>
              <a:rPr lang="en-US" b="1" dirty="0" smtClean="0">
                <a:solidFill>
                  <a:schemeClr val="tx1"/>
                </a:solidFill>
              </a:rPr>
              <a:t> </a:t>
            </a:r>
            <a:r>
              <a:rPr lang="en-US" b="1" dirty="0" err="1" smtClean="0">
                <a:solidFill>
                  <a:schemeClr val="tx1"/>
                </a:solidFill>
              </a:rPr>
              <a:t>và</a:t>
            </a:r>
            <a:r>
              <a:rPr lang="en-US" b="1" dirty="0" smtClean="0">
                <a:solidFill>
                  <a:schemeClr val="tx1"/>
                </a:solidFill>
              </a:rPr>
              <a:t> </a:t>
            </a:r>
            <a:r>
              <a:rPr lang="en-US" b="1" dirty="0" err="1" smtClean="0">
                <a:solidFill>
                  <a:schemeClr val="tx1"/>
                </a:solidFill>
              </a:rPr>
              <a:t>kĩ</a:t>
            </a:r>
            <a:r>
              <a:rPr lang="en-US" b="1" dirty="0" smtClean="0">
                <a:solidFill>
                  <a:schemeClr val="tx1"/>
                </a:solidFill>
              </a:rPr>
              <a:t> </a:t>
            </a:r>
            <a:r>
              <a:rPr lang="en-US" b="1" dirty="0" err="1" smtClean="0">
                <a:solidFill>
                  <a:schemeClr val="tx1"/>
                </a:solidFill>
              </a:rPr>
              <a:t>năng</a:t>
            </a:r>
            <a:r>
              <a:rPr lang="en-US" b="1" dirty="0" smtClean="0">
                <a:solidFill>
                  <a:schemeClr val="tx1"/>
                </a:solidFill>
              </a:rPr>
              <a:t> </a:t>
            </a:r>
            <a:r>
              <a:rPr lang="en-US" b="1" dirty="0" err="1" smtClean="0">
                <a:solidFill>
                  <a:schemeClr val="tx1"/>
                </a:solidFill>
              </a:rPr>
              <a:t>môn</a:t>
            </a:r>
            <a:r>
              <a:rPr lang="en-US" b="1" dirty="0" smtClean="0">
                <a:solidFill>
                  <a:schemeClr val="tx1"/>
                </a:solidFill>
              </a:rPr>
              <a:t> </a:t>
            </a: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để</a:t>
            </a:r>
            <a:r>
              <a:rPr lang="en-US" b="1" dirty="0" smtClean="0">
                <a:solidFill>
                  <a:schemeClr val="tx1"/>
                </a:solidFill>
              </a:rPr>
              <a:t> </a:t>
            </a:r>
            <a:r>
              <a:rPr lang="en-US" b="1" dirty="0" err="1" smtClean="0">
                <a:solidFill>
                  <a:schemeClr val="tx1"/>
                </a:solidFill>
              </a:rPr>
              <a:t>xử</a:t>
            </a:r>
            <a:r>
              <a:rPr lang="en-US" b="1" dirty="0" smtClean="0">
                <a:solidFill>
                  <a:schemeClr val="tx1"/>
                </a:solidFill>
              </a:rPr>
              <a:t> </a:t>
            </a:r>
            <a:r>
              <a:rPr lang="en-US" b="1" dirty="0" err="1" smtClean="0">
                <a:solidFill>
                  <a:schemeClr val="tx1"/>
                </a:solidFill>
              </a:rPr>
              <a:t>lí</a:t>
            </a:r>
            <a:r>
              <a:rPr lang="en-US" dirty="0" smtClean="0">
                <a:solidFill>
                  <a:schemeClr val="tx1"/>
                </a:solidFill>
              </a:rPr>
              <a:t>.</a:t>
            </a:r>
          </a:p>
        </p:txBody>
      </p:sp>
      <p:sp>
        <p:nvSpPr>
          <p:cNvPr id="5" name="Slide Number Placeholder 4"/>
          <p:cNvSpPr>
            <a:spLocks noGrp="1"/>
          </p:cNvSpPr>
          <p:nvPr>
            <p:ph type="sldNum" sz="quarter" idx="12"/>
          </p:nvPr>
        </p:nvSpPr>
        <p:spPr/>
        <p:txBody>
          <a:bodyPr/>
          <a:lstStyle/>
          <a:p>
            <a:fld id="{0D7EE9ED-E13F-486F-A80D-5D2F3DC51E47}" type="slidenum">
              <a:rPr lang="en-US" smtClean="0"/>
              <a:pPr/>
              <a:t>10</a:t>
            </a:fld>
            <a:endParaRPr lang="en-US"/>
          </a:p>
        </p:txBody>
      </p:sp>
    </p:spTree>
    <p:extLst>
      <p:ext uri="{BB962C8B-B14F-4D97-AF65-F5344CB8AC3E}">
        <p14:creationId xmlns:p14="http://schemas.microsoft.com/office/powerpoint/2010/main" xmlns="" val="20608260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142999"/>
          </a:xfrm>
        </p:spPr>
        <p:txBody>
          <a:bodyPr>
            <a:normAutofit fontScale="90000"/>
          </a:bodyPr>
          <a:lstStyle/>
          <a:p>
            <a:r>
              <a:rPr lang="en-US" sz="3600" b="1" dirty="0" smtClean="0">
                <a:solidFill>
                  <a:srgbClr val="FF0000"/>
                </a:solidFill>
              </a:rPr>
              <a:t>IV. Bộ </a:t>
            </a:r>
            <a:r>
              <a:rPr lang="en-US" sz="3600" b="1" dirty="0" err="1" smtClean="0">
                <a:solidFill>
                  <a:srgbClr val="FF0000"/>
                </a:solidFill>
              </a:rPr>
              <a:t>sách</a:t>
            </a:r>
            <a:r>
              <a:rPr lang="en-US" sz="3600" b="1" dirty="0" smtClean="0">
                <a:solidFill>
                  <a:srgbClr val="FF0000"/>
                </a:solidFill>
              </a:rPr>
              <a:t>: “</a:t>
            </a:r>
            <a:r>
              <a:rPr lang="en-US" sz="3600" b="1" dirty="0" err="1" smtClean="0">
                <a:solidFill>
                  <a:srgbClr val="FF0000"/>
                </a:solidFill>
              </a:rPr>
              <a:t>Ôn</a:t>
            </a:r>
            <a:r>
              <a:rPr lang="en-US" sz="3600" b="1" dirty="0" smtClean="0">
                <a:solidFill>
                  <a:srgbClr val="FF0000"/>
                </a:solidFill>
              </a:rPr>
              <a:t> tập –  kiểm tra, đánh giá </a:t>
            </a:r>
            <a:br>
              <a:rPr lang="en-US" sz="3600" b="1" dirty="0" smtClean="0">
                <a:solidFill>
                  <a:srgbClr val="FF0000"/>
                </a:solidFill>
              </a:rPr>
            </a:br>
            <a:r>
              <a:rPr lang="en-US" sz="3600" b="1" dirty="0" smtClean="0">
                <a:solidFill>
                  <a:srgbClr val="FF0000"/>
                </a:solidFill>
              </a:rPr>
              <a:t>năng lực học </a:t>
            </a:r>
            <a:r>
              <a:rPr lang="en-US" sz="3600" b="1" dirty="0" err="1" smtClean="0">
                <a:solidFill>
                  <a:srgbClr val="FF0000"/>
                </a:solidFill>
              </a:rPr>
              <a:t>sinh</a:t>
            </a:r>
            <a:r>
              <a:rPr lang="en-US" sz="3600" b="1" dirty="0" smtClean="0">
                <a:solidFill>
                  <a:srgbClr val="FF0000"/>
                </a:solidFill>
              </a:rPr>
              <a:t> </a:t>
            </a:r>
            <a:r>
              <a:rPr lang="en-US" sz="3600" b="1" dirty="0" err="1" smtClean="0">
                <a:solidFill>
                  <a:srgbClr val="FF0000"/>
                </a:solidFill>
              </a:rPr>
              <a:t>môn</a:t>
            </a:r>
            <a:r>
              <a:rPr lang="en-US" sz="3600" b="1" dirty="0" smtClean="0">
                <a:solidFill>
                  <a:srgbClr val="FF0000"/>
                </a:solidFill>
              </a:rPr>
              <a:t> </a:t>
            </a:r>
            <a:r>
              <a:rPr lang="en-US" sz="3600" b="1" dirty="0" err="1" smtClean="0">
                <a:solidFill>
                  <a:srgbClr val="FF0000"/>
                </a:solidFill>
              </a:rPr>
              <a:t>Toán</a:t>
            </a:r>
            <a:r>
              <a:rPr lang="en-US" sz="3600" b="1" dirty="0" smtClean="0">
                <a:solidFill>
                  <a:srgbClr val="FF0000"/>
                </a:solidFill>
              </a:rPr>
              <a:t>”</a:t>
            </a:r>
            <a:endParaRPr lang="en-US" sz="3600" b="1" dirty="0">
              <a:solidFill>
                <a:srgbClr val="FF0000"/>
              </a:solidFill>
            </a:endParaRPr>
          </a:p>
        </p:txBody>
      </p:sp>
      <p:sp>
        <p:nvSpPr>
          <p:cNvPr id="3" name="Subtitle 2"/>
          <p:cNvSpPr>
            <a:spLocks noGrp="1"/>
          </p:cNvSpPr>
          <p:nvPr>
            <p:ph type="subTitle" idx="1"/>
          </p:nvPr>
        </p:nvSpPr>
        <p:spPr>
          <a:xfrm>
            <a:off x="304800" y="1524000"/>
            <a:ext cx="8610600" cy="5105400"/>
          </a:xfrm>
        </p:spPr>
        <p:txBody>
          <a:bodyPr>
            <a:normAutofit fontScale="77500" lnSpcReduction="20000"/>
          </a:bodyPr>
          <a:lstStyle/>
          <a:p>
            <a:pPr marL="457200" indent="-457200" algn="l"/>
            <a:r>
              <a:rPr lang="en-US" b="1" dirty="0" smtClean="0">
                <a:solidFill>
                  <a:schemeClr val="tx1"/>
                </a:solidFill>
              </a:rPr>
              <a:t> </a:t>
            </a:r>
            <a:r>
              <a:rPr lang="en-US" b="1" dirty="0" smtClean="0">
                <a:solidFill>
                  <a:srgbClr val="C00000"/>
                </a:solidFill>
              </a:rPr>
              <a:t>1. </a:t>
            </a:r>
            <a:r>
              <a:rPr lang="en-US" b="1" dirty="0" err="1" smtClean="0">
                <a:solidFill>
                  <a:srgbClr val="C00000"/>
                </a:solidFill>
              </a:rPr>
              <a:t>Bộ</a:t>
            </a:r>
            <a:r>
              <a:rPr lang="en-US" b="1" dirty="0" smtClean="0">
                <a:solidFill>
                  <a:srgbClr val="C00000"/>
                </a:solidFill>
              </a:rPr>
              <a:t> sách gồm 10 cuốn, chia thành 5 lớp (1, 2, 3, 4, 5) mỗi lớp 2 cuốn: học kì 1 và học kì 2.</a:t>
            </a:r>
          </a:p>
          <a:p>
            <a:pPr marL="457200" indent="-457200" algn="l"/>
            <a:r>
              <a:rPr lang="en-US" b="1" dirty="0" smtClean="0">
                <a:solidFill>
                  <a:srgbClr val="C00000"/>
                </a:solidFill>
              </a:rPr>
              <a:t>2. Cấu trúc của mỗi cuốn gồm ba phần:</a:t>
            </a:r>
          </a:p>
          <a:p>
            <a:pPr marL="457200" indent="-457200" algn="l"/>
            <a:r>
              <a:rPr lang="en-US" b="1" smtClean="0">
                <a:solidFill>
                  <a:schemeClr val="tx1"/>
                </a:solidFill>
              </a:rPr>
              <a:t>-  </a:t>
            </a:r>
            <a:r>
              <a:rPr lang="en-US" b="1" dirty="0" smtClean="0">
                <a:solidFill>
                  <a:schemeClr val="accent5"/>
                </a:solidFill>
              </a:rPr>
              <a:t>Phần thứ nhất: </a:t>
            </a:r>
            <a:r>
              <a:rPr lang="en-US" b="1" dirty="0" smtClean="0">
                <a:solidFill>
                  <a:schemeClr val="tx1"/>
                </a:solidFill>
              </a:rPr>
              <a:t>Ôn luyện kiến thức theo 7 chủ đề (Số và cấu tạo số; So sánh số; Các phép tính; Đại lượng; Hình học; Thống kê và giải toán có lời văn)</a:t>
            </a:r>
          </a:p>
          <a:p>
            <a:pPr marL="457200" indent="-457200" algn="l"/>
            <a:r>
              <a:rPr lang="en-US" b="1" smtClean="0">
                <a:solidFill>
                  <a:schemeClr val="tx1"/>
                </a:solidFill>
              </a:rPr>
              <a:t>-  </a:t>
            </a:r>
            <a:r>
              <a:rPr lang="en-US" b="1" dirty="0" err="1" smtClean="0">
                <a:solidFill>
                  <a:schemeClr val="accent5"/>
                </a:solidFill>
              </a:rPr>
              <a:t>Phần</a:t>
            </a:r>
            <a:r>
              <a:rPr lang="en-US" b="1" dirty="0" smtClean="0">
                <a:solidFill>
                  <a:schemeClr val="accent5"/>
                </a:solidFill>
              </a:rPr>
              <a:t> thứ hai: </a:t>
            </a:r>
            <a:r>
              <a:rPr lang="en-US" b="1" dirty="0" smtClean="0">
                <a:solidFill>
                  <a:schemeClr val="tx1"/>
                </a:solidFill>
              </a:rPr>
              <a:t>gồm 10 đề kiểm tra, đánh giá năng lực của học sinh:</a:t>
            </a:r>
          </a:p>
          <a:p>
            <a:pPr marL="720725" indent="-269875" algn="l"/>
            <a:r>
              <a:rPr lang="en-US" b="1" smtClean="0">
                <a:solidFill>
                  <a:schemeClr val="tx1"/>
                </a:solidFill>
              </a:rPr>
              <a:t>+ </a:t>
            </a:r>
            <a:r>
              <a:rPr lang="en-US" b="1" dirty="0" smtClean="0">
                <a:solidFill>
                  <a:schemeClr val="tx1"/>
                </a:solidFill>
              </a:rPr>
              <a:t>Mỗi đề có </a:t>
            </a:r>
            <a:r>
              <a:rPr lang="en-US" b="1" i="1" dirty="0" smtClean="0">
                <a:solidFill>
                  <a:schemeClr val="tx1"/>
                </a:solidFill>
              </a:rPr>
              <a:t>6 câu trắc nghiệm khách quan </a:t>
            </a:r>
            <a:r>
              <a:rPr lang="en-US" b="1" dirty="0" smtClean="0">
                <a:solidFill>
                  <a:schemeClr val="tx1"/>
                </a:solidFill>
              </a:rPr>
              <a:t>và </a:t>
            </a:r>
            <a:r>
              <a:rPr lang="en-US" b="1" i="1" dirty="0" smtClean="0">
                <a:solidFill>
                  <a:schemeClr val="tx1"/>
                </a:solidFill>
              </a:rPr>
              <a:t>3 câu tự luận </a:t>
            </a:r>
            <a:r>
              <a:rPr lang="en-US" b="1" dirty="0" smtClean="0">
                <a:solidFill>
                  <a:schemeClr val="tx1"/>
                </a:solidFill>
              </a:rPr>
              <a:t>phân chia theo tỉ lệ của 5 mạch kiến thức trong chương trình.</a:t>
            </a:r>
          </a:p>
          <a:p>
            <a:pPr marL="720725" indent="-269875" algn="l"/>
            <a:r>
              <a:rPr lang="en-US" b="1" smtClean="0">
                <a:solidFill>
                  <a:schemeClr val="tx1"/>
                </a:solidFill>
              </a:rPr>
              <a:t>+ </a:t>
            </a:r>
            <a:r>
              <a:rPr lang="en-US" b="1" dirty="0" smtClean="0">
                <a:solidFill>
                  <a:schemeClr val="tx1"/>
                </a:solidFill>
              </a:rPr>
              <a:t>Phần trắc nghiệm có 1 câu và phần tự luận có 1 câu về vận dụng kiến thức và kĩ năng để </a:t>
            </a:r>
            <a:r>
              <a:rPr lang="en-US" b="1" dirty="0" err="1" smtClean="0">
                <a:solidFill>
                  <a:schemeClr val="tx1"/>
                </a:solidFill>
              </a:rPr>
              <a:t>xử</a:t>
            </a:r>
            <a:r>
              <a:rPr lang="en-US" b="1" dirty="0" smtClean="0">
                <a:solidFill>
                  <a:schemeClr val="tx1"/>
                </a:solidFill>
              </a:rPr>
              <a:t> </a:t>
            </a:r>
            <a:r>
              <a:rPr lang="en-US" b="1" dirty="0" err="1" smtClean="0">
                <a:solidFill>
                  <a:schemeClr val="tx1"/>
                </a:solidFill>
              </a:rPr>
              <a:t>lí</a:t>
            </a:r>
            <a:r>
              <a:rPr lang="en-US" b="1" dirty="0" smtClean="0">
                <a:solidFill>
                  <a:schemeClr val="tx1"/>
                </a:solidFill>
              </a:rPr>
              <a:t> tình huống.</a:t>
            </a:r>
          </a:p>
          <a:p>
            <a:pPr marL="457200" indent="-457200" algn="l"/>
            <a:r>
              <a:rPr lang="en-US" b="1" smtClean="0">
                <a:solidFill>
                  <a:schemeClr val="accent5"/>
                </a:solidFill>
              </a:rPr>
              <a:t>-  </a:t>
            </a:r>
            <a:r>
              <a:rPr lang="en-US" b="1" dirty="0" smtClean="0">
                <a:solidFill>
                  <a:schemeClr val="accent5"/>
                </a:solidFill>
              </a:rPr>
              <a:t>Phần thứ ba:</a:t>
            </a:r>
            <a:r>
              <a:rPr lang="en-US" b="1" dirty="0" smtClean="0">
                <a:solidFill>
                  <a:schemeClr val="tx1"/>
                </a:solidFill>
              </a:rPr>
              <a:t> Hướng dẫn giải</a:t>
            </a:r>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0D7EE9ED-E13F-486F-A80D-5D2F3DC51E47}" type="slidenum">
              <a:rPr lang="en-US" smtClean="0"/>
              <a:pPr/>
              <a:t>11</a:t>
            </a:fld>
            <a:endParaRPr lang="en-US"/>
          </a:p>
        </p:txBody>
      </p:sp>
    </p:spTree>
    <p:extLst>
      <p:ext uri="{BB962C8B-B14F-4D97-AF65-F5344CB8AC3E}">
        <p14:creationId xmlns:p14="http://schemas.microsoft.com/office/powerpoint/2010/main" xmlns="" val="13217914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idx="1"/>
          </p:nvPr>
        </p:nvPicPr>
        <p:blipFill>
          <a:blip r:embed="rId2"/>
          <a:srcRect l="19844" t="23952" r="20817" b="22484"/>
          <a:stretch>
            <a:fillRect/>
          </a:stretch>
        </p:blipFill>
        <p:spPr bwMode="auto">
          <a:xfrm>
            <a:off x="457200" y="1773866"/>
            <a:ext cx="8229600" cy="4178631"/>
          </a:xfrm>
          <a:prstGeom prst="rect">
            <a:avLst/>
          </a:prstGeom>
          <a:noFill/>
          <a:ln w="9525">
            <a:noFill/>
            <a:miter lim="800000"/>
            <a:headEnd/>
            <a:tailEnd/>
          </a:ln>
        </p:spPr>
      </p:pic>
      <p:sp>
        <p:nvSpPr>
          <p:cNvPr id="9" name="Title 1"/>
          <p:cNvSpPr>
            <a:spLocks noGrp="1"/>
          </p:cNvSpPr>
          <p:nvPr>
            <p:ph type="title"/>
          </p:nvPr>
        </p:nvSpPr>
        <p:spPr>
          <a:xfrm>
            <a:off x="457200" y="274638"/>
            <a:ext cx="8229600" cy="1143000"/>
          </a:xfrm>
          <a:solidFill>
            <a:schemeClr val="accent3"/>
          </a:solidFill>
        </p:spPr>
        <p:txBody>
          <a:bodyPr>
            <a:normAutofit fontScale="90000"/>
          </a:bodyPr>
          <a:lstStyle/>
          <a:p>
            <a:r>
              <a:rPr lang="en-US" dirty="0" err="1" smtClean="0"/>
              <a:t>Bộ</a:t>
            </a:r>
            <a:r>
              <a:rPr lang="en-US" dirty="0" smtClean="0"/>
              <a:t> </a:t>
            </a:r>
            <a:r>
              <a:rPr lang="en-US" dirty="0" err="1" smtClean="0"/>
              <a:t>sách</a:t>
            </a:r>
            <a:r>
              <a:rPr lang="en-US" dirty="0" smtClean="0"/>
              <a:t> “</a:t>
            </a:r>
            <a:r>
              <a:rPr lang="en-US" b="1" dirty="0" err="1" smtClean="0">
                <a:solidFill>
                  <a:srgbClr val="C00000"/>
                </a:solidFill>
              </a:rPr>
              <a:t>Ôn</a:t>
            </a:r>
            <a:r>
              <a:rPr lang="en-US" b="1" dirty="0" smtClean="0">
                <a:solidFill>
                  <a:srgbClr val="C00000"/>
                </a:solidFill>
              </a:rPr>
              <a:t> </a:t>
            </a:r>
            <a:r>
              <a:rPr lang="en-US" b="1" dirty="0" err="1" smtClean="0">
                <a:solidFill>
                  <a:srgbClr val="C00000"/>
                </a:solidFill>
              </a:rPr>
              <a:t>tập</a:t>
            </a:r>
            <a:r>
              <a:rPr lang="en-US" b="1" dirty="0" smtClean="0">
                <a:solidFill>
                  <a:srgbClr val="C00000"/>
                </a:solidFill>
              </a:rPr>
              <a:t> – </a:t>
            </a:r>
            <a:r>
              <a:rPr lang="en-US" b="1" dirty="0" err="1" smtClean="0">
                <a:solidFill>
                  <a:srgbClr val="C00000"/>
                </a:solidFill>
              </a:rPr>
              <a:t>kiểm</a:t>
            </a:r>
            <a:r>
              <a:rPr lang="en-US" b="1" dirty="0" smtClean="0">
                <a:solidFill>
                  <a:srgbClr val="C00000"/>
                </a:solidFill>
              </a:rPr>
              <a:t> </a:t>
            </a:r>
            <a:r>
              <a:rPr lang="en-US" b="1" dirty="0" err="1" smtClean="0">
                <a:solidFill>
                  <a:srgbClr val="C00000"/>
                </a:solidFill>
              </a:rPr>
              <a:t>tra</a:t>
            </a:r>
            <a:r>
              <a:rPr lang="en-US" b="1" dirty="0" smtClean="0">
                <a:solidFill>
                  <a:srgbClr val="C00000"/>
                </a:solidFill>
              </a:rPr>
              <a:t> </a:t>
            </a:r>
            <a:r>
              <a:rPr lang="en-US" b="1" dirty="0" err="1" smtClean="0">
                <a:solidFill>
                  <a:srgbClr val="C00000"/>
                </a:solidFill>
              </a:rPr>
              <a:t>đánh</a:t>
            </a:r>
            <a:r>
              <a:rPr lang="en-US" b="1" dirty="0" smtClean="0">
                <a:solidFill>
                  <a:srgbClr val="C00000"/>
                </a:solidFill>
              </a:rPr>
              <a:t> </a:t>
            </a:r>
            <a:r>
              <a:rPr lang="en-US" b="1" dirty="0" err="1" smtClean="0">
                <a:solidFill>
                  <a:srgbClr val="C00000"/>
                </a:solidFill>
              </a:rPr>
              <a:t>giá</a:t>
            </a:r>
            <a:r>
              <a:rPr lang="en-US" b="1" dirty="0" smtClean="0">
                <a:solidFill>
                  <a:srgbClr val="C00000"/>
                </a:solidFill>
              </a:rPr>
              <a:t> </a:t>
            </a:r>
            <a:r>
              <a:rPr lang="en-US" b="1" dirty="0" err="1" smtClean="0">
                <a:solidFill>
                  <a:srgbClr val="C00000"/>
                </a:solidFill>
              </a:rPr>
              <a:t>năng</a:t>
            </a:r>
            <a:r>
              <a:rPr lang="en-US" b="1" dirty="0" smtClean="0">
                <a:solidFill>
                  <a:srgbClr val="C00000"/>
                </a:solidFill>
              </a:rPr>
              <a:t> </a:t>
            </a:r>
            <a:r>
              <a:rPr lang="en-US" b="1" dirty="0" err="1" smtClean="0">
                <a:solidFill>
                  <a:srgbClr val="C00000"/>
                </a:solidFill>
              </a:rPr>
              <a:t>lực</a:t>
            </a:r>
            <a:r>
              <a:rPr lang="en-US" b="1" dirty="0" smtClean="0">
                <a:solidFill>
                  <a:srgbClr val="C00000"/>
                </a:solidFill>
              </a:rPr>
              <a:t> </a:t>
            </a:r>
            <a:r>
              <a:rPr lang="en-US" b="1" dirty="0" err="1" smtClean="0">
                <a:solidFill>
                  <a:srgbClr val="C00000"/>
                </a:solidFill>
              </a:rPr>
              <a:t>học</a:t>
            </a:r>
            <a:r>
              <a:rPr lang="en-US" b="1" dirty="0" smtClean="0">
                <a:solidFill>
                  <a:srgbClr val="C00000"/>
                </a:solidFill>
              </a:rPr>
              <a:t> </a:t>
            </a:r>
            <a:r>
              <a:rPr lang="en-US" b="1" dirty="0" err="1" smtClean="0">
                <a:solidFill>
                  <a:srgbClr val="C00000"/>
                </a:solidFill>
              </a:rPr>
              <a:t>sinh</a:t>
            </a:r>
            <a:r>
              <a:rPr lang="en-US" b="1" dirty="0" smtClean="0">
                <a:solidFill>
                  <a:srgbClr val="C00000"/>
                </a:solidFill>
              </a:rPr>
              <a:t> </a:t>
            </a:r>
            <a:r>
              <a:rPr lang="en-US" b="1" dirty="0" err="1" smtClean="0">
                <a:solidFill>
                  <a:srgbClr val="C00000"/>
                </a:solidFill>
              </a:rPr>
              <a:t>môn</a:t>
            </a:r>
            <a:r>
              <a:rPr lang="en-US" b="1" dirty="0" smtClean="0">
                <a:solidFill>
                  <a:srgbClr val="C00000"/>
                </a:solidFill>
              </a:rPr>
              <a:t> </a:t>
            </a:r>
            <a:r>
              <a:rPr lang="en-US" b="1" dirty="0" err="1" smtClean="0">
                <a:solidFill>
                  <a:srgbClr val="C00000"/>
                </a:solidFill>
              </a:rPr>
              <a:t>Toán</a:t>
            </a:r>
            <a:r>
              <a:rPr lang="en-US" b="1" dirty="0" smtClean="0">
                <a:solidFill>
                  <a:srgbClr val="C00000"/>
                </a:solidFill>
              </a:rPr>
              <a:t>”</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0D7EE9ED-E13F-486F-A80D-5D2F3DC51E4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90599"/>
          </a:xfrm>
        </p:spPr>
        <p:txBody>
          <a:bodyPr>
            <a:normAutofit/>
          </a:bodyPr>
          <a:lstStyle/>
          <a:p>
            <a:r>
              <a:rPr lang="en-US" sz="3600" b="1" dirty="0" smtClean="0">
                <a:solidFill>
                  <a:srgbClr val="FF0000"/>
                </a:solidFill>
              </a:rPr>
              <a:t>V. Thiết kế minh </a:t>
            </a:r>
            <a:r>
              <a:rPr lang="en-US" sz="3600" b="1" dirty="0" err="1" smtClean="0">
                <a:solidFill>
                  <a:srgbClr val="FF0000"/>
                </a:solidFill>
              </a:rPr>
              <a:t>hoạ</a:t>
            </a:r>
            <a:endParaRPr lang="en-US" sz="3600" b="1" dirty="0">
              <a:solidFill>
                <a:srgbClr val="FF0000"/>
              </a:solidFill>
            </a:endParaRPr>
          </a:p>
        </p:txBody>
      </p:sp>
      <p:sp>
        <p:nvSpPr>
          <p:cNvPr id="3" name="Subtitle 2"/>
          <p:cNvSpPr>
            <a:spLocks noGrp="1"/>
          </p:cNvSpPr>
          <p:nvPr>
            <p:ph type="subTitle" idx="1"/>
          </p:nvPr>
        </p:nvSpPr>
        <p:spPr>
          <a:xfrm>
            <a:off x="381000" y="1295400"/>
            <a:ext cx="8569036" cy="5334000"/>
          </a:xfrm>
        </p:spPr>
        <p:txBody>
          <a:bodyPr>
            <a:normAutofit fontScale="92500" lnSpcReduction="20000"/>
          </a:bodyPr>
          <a:lstStyle/>
          <a:p>
            <a:r>
              <a:rPr lang="en-US" b="1" dirty="0" smtClean="0">
                <a:solidFill>
                  <a:srgbClr val="FF0000"/>
                </a:solidFill>
              </a:rPr>
              <a:t>LỚP 1</a:t>
            </a:r>
          </a:p>
          <a:p>
            <a:pPr>
              <a:lnSpc>
                <a:spcPct val="90000"/>
              </a:lnSpc>
            </a:pPr>
            <a:r>
              <a:rPr lang="en-US" sz="2600" b="1" dirty="0">
                <a:solidFill>
                  <a:srgbClr val="C00000"/>
                </a:solidFill>
              </a:rPr>
              <a:t>VÍ DỤ </a:t>
            </a:r>
            <a:r>
              <a:rPr lang="en-US" sz="2600" b="1" dirty="0" smtClean="0">
                <a:solidFill>
                  <a:srgbClr val="C00000"/>
                </a:solidFill>
              </a:rPr>
              <a:t>1.1</a:t>
            </a:r>
            <a:endParaRPr lang="en-US" sz="2600" b="1" dirty="0">
              <a:solidFill>
                <a:srgbClr val="C00000"/>
              </a:solidFill>
            </a:endParaRPr>
          </a:p>
          <a:p>
            <a:pPr>
              <a:lnSpc>
                <a:spcPct val="90000"/>
              </a:lnSpc>
            </a:pPr>
            <a:r>
              <a:rPr lang="en-US" b="1" dirty="0" err="1" smtClean="0">
                <a:solidFill>
                  <a:srgbClr val="CC3300"/>
                </a:solidFill>
              </a:rPr>
              <a:t>Khi</a:t>
            </a:r>
            <a:r>
              <a:rPr lang="en-US" b="1" dirty="0" smtClean="0">
                <a:solidFill>
                  <a:srgbClr val="CC3300"/>
                </a:solidFill>
              </a:rPr>
              <a:t> </a:t>
            </a:r>
            <a:r>
              <a:rPr lang="en-US" b="1" dirty="0">
                <a:solidFill>
                  <a:srgbClr val="CC3300"/>
                </a:solidFill>
              </a:rPr>
              <a:t>học về đếm và so sánh các số trong phạm vi 20 </a:t>
            </a:r>
            <a:endParaRPr lang="en-US" b="1" dirty="0" smtClean="0">
              <a:solidFill>
                <a:srgbClr val="CC3300"/>
              </a:solidFill>
            </a:endParaRPr>
          </a:p>
          <a:p>
            <a:pPr algn="l">
              <a:lnSpc>
                <a:spcPct val="90000"/>
              </a:lnSpc>
            </a:pPr>
            <a:r>
              <a:rPr lang="en-US" b="1" dirty="0" err="1" smtClean="0">
                <a:solidFill>
                  <a:srgbClr val="CC3300"/>
                </a:solidFill>
              </a:rPr>
              <a:t>ta</a:t>
            </a:r>
            <a:r>
              <a:rPr lang="en-US" b="1" dirty="0" smtClean="0">
                <a:solidFill>
                  <a:srgbClr val="CC3300"/>
                </a:solidFill>
              </a:rPr>
              <a:t> </a:t>
            </a:r>
            <a:r>
              <a:rPr lang="en-US" b="1" dirty="0" err="1" smtClean="0">
                <a:solidFill>
                  <a:srgbClr val="CC3300"/>
                </a:solidFill>
              </a:rPr>
              <a:t>tạo</a:t>
            </a:r>
            <a:r>
              <a:rPr lang="en-US" b="1" dirty="0" smtClean="0">
                <a:solidFill>
                  <a:srgbClr val="CC3300"/>
                </a:solidFill>
              </a:rPr>
              <a:t> </a:t>
            </a:r>
            <a:r>
              <a:rPr lang="en-US" b="1" dirty="0" err="1" smtClean="0">
                <a:solidFill>
                  <a:srgbClr val="CC3300"/>
                </a:solidFill>
              </a:rPr>
              <a:t>ra</a:t>
            </a:r>
            <a:r>
              <a:rPr lang="en-US" b="1" dirty="0" smtClean="0">
                <a:solidFill>
                  <a:srgbClr val="CC3300"/>
                </a:solidFill>
              </a:rPr>
              <a:t> </a:t>
            </a:r>
            <a:r>
              <a:rPr lang="en-US" b="1" dirty="0">
                <a:solidFill>
                  <a:srgbClr val="CC3300"/>
                </a:solidFill>
              </a:rPr>
              <a:t>tình huống để HS vận dụng vào cuộc sống:</a:t>
            </a:r>
          </a:p>
          <a:p>
            <a:pPr algn="l">
              <a:lnSpc>
                <a:spcPct val="90000"/>
              </a:lnSpc>
            </a:pPr>
            <a:r>
              <a:rPr lang="en-US" b="1" dirty="0"/>
              <a:t>	</a:t>
            </a:r>
            <a:r>
              <a:rPr lang="en-US" b="1" dirty="0" err="1" smtClean="0">
                <a:solidFill>
                  <a:schemeClr val="tx1"/>
                </a:solidFill>
              </a:rPr>
              <a:t>Em</a:t>
            </a:r>
            <a:r>
              <a:rPr lang="en-US" b="1" dirty="0" smtClean="0">
                <a:solidFill>
                  <a:schemeClr val="tx1"/>
                </a:solidFill>
              </a:rPr>
              <a:t> </a:t>
            </a:r>
            <a:r>
              <a:rPr lang="en-US" b="1" dirty="0">
                <a:solidFill>
                  <a:schemeClr val="tx1"/>
                </a:solidFill>
              </a:rPr>
              <a:t>tìm hiểu rồi điền chữ hoặc số thích hợp vào chỗ trống:</a:t>
            </a:r>
          </a:p>
          <a:p>
            <a:pPr marL="358775" indent="-358775" algn="l">
              <a:lnSpc>
                <a:spcPct val="90000"/>
              </a:lnSpc>
            </a:pPr>
            <a:r>
              <a:rPr lang="en-US" b="1" dirty="0" smtClean="0">
                <a:solidFill>
                  <a:schemeClr val="tx1"/>
                </a:solidFill>
              </a:rPr>
              <a:t>a</a:t>
            </a:r>
            <a:r>
              <a:rPr lang="en-US" b="1" dirty="0">
                <a:solidFill>
                  <a:schemeClr val="tx1"/>
                </a:solidFill>
              </a:rPr>
              <a:t>) Nhà em có </a:t>
            </a:r>
            <a:r>
              <a:rPr lang="en-US" b="1" dirty="0" err="1">
                <a:solidFill>
                  <a:schemeClr val="tx1"/>
                </a:solidFill>
              </a:rPr>
              <a:t>tất</a:t>
            </a:r>
            <a:r>
              <a:rPr lang="en-US" b="1" dirty="0">
                <a:solidFill>
                  <a:schemeClr val="tx1"/>
                </a:solidFill>
              </a:rPr>
              <a:t> </a:t>
            </a:r>
            <a:r>
              <a:rPr lang="en-US" b="1" dirty="0" err="1" smtClean="0">
                <a:solidFill>
                  <a:schemeClr val="tx1"/>
                </a:solidFill>
              </a:rPr>
              <a:t>cả</a:t>
            </a:r>
            <a:r>
              <a:rPr lang="en-US" b="1" dirty="0" smtClean="0">
                <a:solidFill>
                  <a:schemeClr val="tx1"/>
                </a:solidFill>
              </a:rPr>
              <a:t> </a:t>
            </a:r>
            <a:r>
              <a:rPr lang="en-US" dirty="0" smtClean="0">
                <a:solidFill>
                  <a:schemeClr val="accent5">
                    <a:lumMod val="50000"/>
                  </a:schemeClr>
                </a:solidFill>
              </a:rPr>
              <a:t>….. </a:t>
            </a:r>
            <a:r>
              <a:rPr lang="en-US" b="1" dirty="0" err="1" smtClean="0">
                <a:solidFill>
                  <a:schemeClr val="tx1"/>
                </a:solidFill>
              </a:rPr>
              <a:t>phòng</a:t>
            </a:r>
            <a:r>
              <a:rPr lang="en-US" b="1" dirty="0">
                <a:solidFill>
                  <a:schemeClr val="tx1"/>
                </a:solidFill>
              </a:rPr>
              <a:t>, trong đó </a:t>
            </a:r>
            <a:r>
              <a:rPr lang="en-US" b="1" dirty="0" err="1" smtClean="0">
                <a:solidFill>
                  <a:schemeClr val="tx1"/>
                </a:solidFill>
              </a:rPr>
              <a:t>có</a:t>
            </a:r>
            <a:r>
              <a:rPr lang="en-US" b="1" dirty="0" smtClean="0">
                <a:solidFill>
                  <a:schemeClr val="tx1"/>
                </a:solidFill>
              </a:rPr>
              <a:t> </a:t>
            </a:r>
            <a:r>
              <a:rPr lang="en-US" dirty="0" smtClean="0">
                <a:solidFill>
                  <a:schemeClr val="accent5">
                    <a:lumMod val="50000"/>
                  </a:schemeClr>
                </a:solidFill>
              </a:rPr>
              <a:t>…… </a:t>
            </a:r>
            <a:r>
              <a:rPr lang="en-US" b="1" dirty="0" err="1" smtClean="0">
                <a:solidFill>
                  <a:schemeClr val="tx1"/>
                </a:solidFill>
              </a:rPr>
              <a:t>phòng</a:t>
            </a:r>
            <a:r>
              <a:rPr lang="en-US" b="1" dirty="0" smtClean="0">
                <a:solidFill>
                  <a:schemeClr val="tx1"/>
                </a:solidFill>
              </a:rPr>
              <a:t> </a:t>
            </a:r>
            <a:r>
              <a:rPr lang="en-US" b="1" dirty="0">
                <a:solidFill>
                  <a:schemeClr val="tx1"/>
                </a:solidFill>
              </a:rPr>
              <a:t>ngủ. Các phòng còn </a:t>
            </a:r>
            <a:r>
              <a:rPr lang="en-US" b="1" dirty="0" err="1">
                <a:solidFill>
                  <a:schemeClr val="tx1"/>
                </a:solidFill>
              </a:rPr>
              <a:t>lại</a:t>
            </a:r>
            <a:r>
              <a:rPr lang="en-US" b="1" dirty="0">
                <a:solidFill>
                  <a:schemeClr val="tx1"/>
                </a:solidFill>
              </a:rPr>
              <a:t> </a:t>
            </a:r>
            <a:r>
              <a:rPr lang="en-US" b="1" dirty="0" err="1" smtClean="0">
                <a:solidFill>
                  <a:schemeClr val="tx1"/>
                </a:solidFill>
              </a:rPr>
              <a:t>là</a:t>
            </a:r>
            <a:r>
              <a:rPr lang="en-US" sz="2100" dirty="0" smtClean="0">
                <a:solidFill>
                  <a:schemeClr val="accent5">
                    <a:lumMod val="50000"/>
                  </a:schemeClr>
                </a:solidFill>
              </a:rPr>
              <a:t> </a:t>
            </a:r>
            <a:r>
              <a:rPr lang="en-US" sz="1900" b="1" dirty="0" smtClean="0">
                <a:solidFill>
                  <a:schemeClr val="accent5">
                    <a:lumMod val="50000"/>
                  </a:schemeClr>
                </a:solidFill>
              </a:rPr>
              <a:t>……………………………………………………</a:t>
            </a:r>
            <a:endParaRPr lang="en-US" dirty="0">
              <a:solidFill>
                <a:schemeClr val="accent5">
                  <a:lumMod val="50000"/>
                </a:schemeClr>
              </a:solidFill>
            </a:endParaRPr>
          </a:p>
          <a:p>
            <a:pPr marL="358775" indent="-358775" algn="l">
              <a:lnSpc>
                <a:spcPct val="90000"/>
              </a:lnSpc>
            </a:pPr>
            <a:r>
              <a:rPr lang="en-US" b="1" dirty="0" smtClean="0">
                <a:solidFill>
                  <a:schemeClr val="tx1"/>
                </a:solidFill>
              </a:rPr>
              <a:t>b</a:t>
            </a:r>
            <a:r>
              <a:rPr lang="en-US" b="1" dirty="0">
                <a:solidFill>
                  <a:schemeClr val="tx1"/>
                </a:solidFill>
              </a:rPr>
              <a:t>) Nhà </a:t>
            </a:r>
            <a:r>
              <a:rPr lang="en-US" b="1" dirty="0" err="1">
                <a:solidFill>
                  <a:schemeClr val="tx1"/>
                </a:solidFill>
              </a:rPr>
              <a:t>em</a:t>
            </a:r>
            <a:r>
              <a:rPr lang="en-US" b="1" dirty="0">
                <a:solidFill>
                  <a:schemeClr val="tx1"/>
                </a:solidFill>
              </a:rPr>
              <a:t> </a:t>
            </a:r>
            <a:r>
              <a:rPr lang="en-US" b="1" dirty="0" err="1" smtClean="0">
                <a:solidFill>
                  <a:schemeClr val="tx1"/>
                </a:solidFill>
              </a:rPr>
              <a:t>có</a:t>
            </a:r>
            <a:r>
              <a:rPr lang="en-US" b="1" dirty="0" smtClean="0">
                <a:solidFill>
                  <a:schemeClr val="tx1"/>
                </a:solidFill>
              </a:rPr>
              <a:t> </a:t>
            </a:r>
            <a:r>
              <a:rPr lang="en-US" b="1" dirty="0" smtClean="0">
                <a:solidFill>
                  <a:schemeClr val="accent5">
                    <a:lumMod val="50000"/>
                  </a:schemeClr>
                </a:solidFill>
              </a:rPr>
              <a:t>…… </a:t>
            </a:r>
            <a:r>
              <a:rPr lang="en-US" b="1" dirty="0" err="1" smtClean="0">
                <a:solidFill>
                  <a:schemeClr val="tx1"/>
                </a:solidFill>
              </a:rPr>
              <a:t>cửa</a:t>
            </a:r>
            <a:r>
              <a:rPr lang="en-US" b="1" dirty="0" smtClean="0">
                <a:solidFill>
                  <a:schemeClr val="tx1"/>
                </a:solidFill>
              </a:rPr>
              <a:t> </a:t>
            </a:r>
            <a:r>
              <a:rPr lang="en-US" b="1" dirty="0" err="1">
                <a:solidFill>
                  <a:schemeClr val="tx1"/>
                </a:solidFill>
              </a:rPr>
              <a:t>đi</a:t>
            </a:r>
            <a:r>
              <a:rPr lang="en-US" b="1" dirty="0">
                <a:solidFill>
                  <a:schemeClr val="tx1"/>
                </a:solidFill>
              </a:rPr>
              <a:t> </a:t>
            </a:r>
            <a:r>
              <a:rPr lang="en-US" b="1" dirty="0" err="1" smtClean="0">
                <a:solidFill>
                  <a:schemeClr val="tx1"/>
                </a:solidFill>
              </a:rPr>
              <a:t>và</a:t>
            </a:r>
            <a:r>
              <a:rPr lang="en-US" b="1" dirty="0" smtClean="0">
                <a:solidFill>
                  <a:schemeClr val="tx1"/>
                </a:solidFill>
              </a:rPr>
              <a:t> </a:t>
            </a:r>
            <a:r>
              <a:rPr lang="en-US" dirty="0" smtClean="0">
                <a:solidFill>
                  <a:schemeClr val="accent5">
                    <a:lumMod val="50000"/>
                  </a:schemeClr>
                </a:solidFill>
              </a:rPr>
              <a:t>………</a:t>
            </a:r>
            <a:r>
              <a:rPr lang="en-US" b="1" dirty="0" smtClean="0">
                <a:solidFill>
                  <a:schemeClr val="tx1"/>
                </a:solidFill>
              </a:rPr>
              <a:t> </a:t>
            </a:r>
            <a:r>
              <a:rPr lang="en-US" b="1" dirty="0" err="1">
                <a:solidFill>
                  <a:schemeClr val="tx1"/>
                </a:solidFill>
              </a:rPr>
              <a:t>cửa</a:t>
            </a:r>
            <a:r>
              <a:rPr lang="en-US" b="1" dirty="0">
                <a:solidFill>
                  <a:schemeClr val="tx1"/>
                </a:solidFill>
              </a:rPr>
              <a:t> </a:t>
            </a:r>
            <a:r>
              <a:rPr lang="en-US" b="1" dirty="0" err="1" smtClean="0">
                <a:solidFill>
                  <a:schemeClr val="tx1"/>
                </a:solidFill>
              </a:rPr>
              <a:t>sổ</a:t>
            </a:r>
            <a:r>
              <a:rPr lang="en-US" b="1" dirty="0" smtClean="0">
                <a:solidFill>
                  <a:schemeClr val="tx1"/>
                </a:solidFill>
              </a:rPr>
              <a:t>. </a:t>
            </a:r>
            <a:r>
              <a:rPr lang="en-US" b="1" dirty="0" err="1" smtClean="0">
                <a:solidFill>
                  <a:schemeClr val="tx1"/>
                </a:solidFill>
              </a:rPr>
              <a:t>Mỗi</a:t>
            </a:r>
            <a:r>
              <a:rPr lang="en-US" b="1" dirty="0" smtClean="0">
                <a:solidFill>
                  <a:schemeClr val="tx1"/>
                </a:solidFill>
              </a:rPr>
              <a:t> </a:t>
            </a:r>
            <a:r>
              <a:rPr lang="en-US" b="1" dirty="0">
                <a:solidFill>
                  <a:schemeClr val="tx1"/>
                </a:solidFill>
              </a:rPr>
              <a:t>cửa đi có</a:t>
            </a:r>
            <a:r>
              <a:rPr lang="en-US" dirty="0">
                <a:solidFill>
                  <a:schemeClr val="accent5">
                    <a:lumMod val="50000"/>
                  </a:schemeClr>
                </a:solidFill>
              </a:rPr>
              <a:t>……</a:t>
            </a:r>
            <a:r>
              <a:rPr lang="en-US" b="1" dirty="0">
                <a:solidFill>
                  <a:schemeClr val="tx1"/>
                </a:solidFill>
              </a:rPr>
              <a:t>cánh cửa </a:t>
            </a:r>
            <a:r>
              <a:rPr lang="en-US" b="1" dirty="0" err="1">
                <a:solidFill>
                  <a:schemeClr val="tx1"/>
                </a:solidFill>
              </a:rPr>
              <a:t>và</a:t>
            </a:r>
            <a:r>
              <a:rPr lang="en-US" b="1" dirty="0">
                <a:solidFill>
                  <a:schemeClr val="tx1"/>
                </a:solidFill>
              </a:rPr>
              <a:t> </a:t>
            </a:r>
            <a:r>
              <a:rPr lang="en-US" b="1" dirty="0" err="1" smtClean="0">
                <a:solidFill>
                  <a:schemeClr val="tx1"/>
                </a:solidFill>
              </a:rPr>
              <a:t>mỗi</a:t>
            </a:r>
            <a:r>
              <a:rPr lang="en-US" b="1" dirty="0" smtClean="0">
                <a:solidFill>
                  <a:schemeClr val="tx1"/>
                </a:solidFill>
              </a:rPr>
              <a:t> </a:t>
            </a:r>
            <a:r>
              <a:rPr lang="en-US" b="1" dirty="0" err="1">
                <a:solidFill>
                  <a:schemeClr val="tx1"/>
                </a:solidFill>
              </a:rPr>
              <a:t>cửa</a:t>
            </a:r>
            <a:r>
              <a:rPr lang="en-US" b="1" dirty="0">
                <a:solidFill>
                  <a:schemeClr val="tx1"/>
                </a:solidFill>
              </a:rPr>
              <a:t> </a:t>
            </a:r>
            <a:r>
              <a:rPr lang="en-US" b="1" dirty="0" err="1" smtClean="0">
                <a:solidFill>
                  <a:schemeClr val="tx1"/>
                </a:solidFill>
              </a:rPr>
              <a:t>sổ</a:t>
            </a:r>
            <a:r>
              <a:rPr lang="en-US" b="1" dirty="0" smtClean="0">
                <a:solidFill>
                  <a:schemeClr val="tx1"/>
                </a:solidFill>
              </a:rPr>
              <a:t> </a:t>
            </a:r>
            <a:r>
              <a:rPr lang="en-US" b="1" dirty="0">
                <a:solidFill>
                  <a:schemeClr val="tx1"/>
                </a:solidFill>
              </a:rPr>
              <a:t>có </a:t>
            </a:r>
            <a:r>
              <a:rPr lang="en-US" dirty="0">
                <a:solidFill>
                  <a:schemeClr val="accent5">
                    <a:lumMod val="50000"/>
                  </a:schemeClr>
                </a:solidFill>
              </a:rPr>
              <a:t>……</a:t>
            </a:r>
            <a:r>
              <a:rPr lang="en-US" b="1" dirty="0">
                <a:solidFill>
                  <a:schemeClr val="tx1"/>
                </a:solidFill>
              </a:rPr>
              <a:t>cánh cửa.</a:t>
            </a:r>
          </a:p>
          <a:p>
            <a:pPr marL="358775" indent="-358775" algn="l">
              <a:lnSpc>
                <a:spcPct val="90000"/>
              </a:lnSpc>
            </a:pPr>
            <a:r>
              <a:rPr lang="en-US" b="1" dirty="0" smtClean="0">
                <a:solidFill>
                  <a:schemeClr val="tx1"/>
                </a:solidFill>
              </a:rPr>
              <a:t>c</a:t>
            </a:r>
            <a:r>
              <a:rPr lang="en-US" b="1" dirty="0">
                <a:solidFill>
                  <a:schemeClr val="tx1"/>
                </a:solidFill>
              </a:rPr>
              <a:t>) Trên bàn uống nước có</a:t>
            </a:r>
            <a:r>
              <a:rPr lang="en-US" dirty="0">
                <a:solidFill>
                  <a:schemeClr val="accent5">
                    <a:lumMod val="50000"/>
                  </a:schemeClr>
                </a:solidFill>
              </a:rPr>
              <a:t>…..</a:t>
            </a:r>
            <a:r>
              <a:rPr lang="en-US" b="1" dirty="0">
                <a:solidFill>
                  <a:schemeClr val="tx1"/>
                </a:solidFill>
              </a:rPr>
              <a:t>cái ấm và</a:t>
            </a:r>
            <a:r>
              <a:rPr lang="en-US" dirty="0">
                <a:solidFill>
                  <a:schemeClr val="accent5">
                    <a:lumMod val="50000"/>
                  </a:schemeClr>
                </a:solidFill>
              </a:rPr>
              <a:t>……</a:t>
            </a:r>
            <a:r>
              <a:rPr lang="en-US" b="1" dirty="0">
                <a:solidFill>
                  <a:schemeClr val="tx1"/>
                </a:solidFill>
              </a:rPr>
              <a:t>cái </a:t>
            </a:r>
            <a:r>
              <a:rPr lang="en-US" b="1" dirty="0" smtClean="0">
                <a:solidFill>
                  <a:schemeClr val="tx1"/>
                </a:solidFill>
              </a:rPr>
              <a:t>li </a:t>
            </a:r>
            <a:r>
              <a:rPr lang="en-US" b="1" dirty="0" err="1">
                <a:solidFill>
                  <a:schemeClr val="tx1"/>
                </a:solidFill>
              </a:rPr>
              <a:t>uống</a:t>
            </a:r>
            <a:r>
              <a:rPr lang="en-US" b="1" dirty="0">
                <a:solidFill>
                  <a:schemeClr val="tx1"/>
                </a:solidFill>
              </a:rPr>
              <a:t> </a:t>
            </a:r>
            <a:r>
              <a:rPr lang="en-US" b="1" dirty="0" err="1" smtClean="0">
                <a:solidFill>
                  <a:schemeClr val="tx1"/>
                </a:solidFill>
              </a:rPr>
              <a:t>nước</a:t>
            </a:r>
            <a:r>
              <a:rPr lang="en-US" b="1" dirty="0">
                <a:solidFill>
                  <a:schemeClr val="tx1"/>
                </a:solidFill>
              </a:rPr>
              <a:t>. Em hãy kể kể tên những người thường ngồi uống nước sau bữa </a:t>
            </a:r>
            <a:r>
              <a:rPr lang="en-US" b="1" dirty="0" err="1">
                <a:solidFill>
                  <a:schemeClr val="tx1"/>
                </a:solidFill>
              </a:rPr>
              <a:t>ăn</a:t>
            </a:r>
            <a:r>
              <a:rPr lang="en-US" b="1" dirty="0">
                <a:solidFill>
                  <a:schemeClr val="tx1"/>
                </a:solidFill>
              </a:rPr>
              <a:t> </a:t>
            </a:r>
            <a:r>
              <a:rPr lang="en-US" b="1" dirty="0" err="1" smtClean="0">
                <a:solidFill>
                  <a:schemeClr val="tx1"/>
                </a:solidFill>
              </a:rPr>
              <a:t>tối</a:t>
            </a:r>
            <a:r>
              <a:rPr lang="en-US" b="1" dirty="0" smtClean="0">
                <a:solidFill>
                  <a:schemeClr val="tx1"/>
                </a:solidFill>
              </a:rPr>
              <a:t> </a:t>
            </a:r>
            <a:r>
              <a:rPr lang="en-US" sz="2100" b="1" dirty="0" smtClean="0">
                <a:solidFill>
                  <a:schemeClr val="accent5">
                    <a:lumMod val="50000"/>
                  </a:schemeClr>
                </a:solidFill>
              </a:rPr>
              <a:t>………………………………………………………</a:t>
            </a:r>
          </a:p>
          <a:p>
            <a:pPr marL="358775" indent="-358775" algn="r">
              <a:lnSpc>
                <a:spcPct val="90000"/>
              </a:lnSpc>
            </a:pPr>
            <a:r>
              <a:rPr lang="en-US" sz="2400" b="1" dirty="0" smtClean="0">
                <a:solidFill>
                  <a:srgbClr val="C00000"/>
                </a:solidFill>
              </a:rPr>
              <a:t>(</a:t>
            </a:r>
            <a:r>
              <a:rPr lang="en-US" sz="2400" b="1" dirty="0" err="1" smtClean="0">
                <a:solidFill>
                  <a:srgbClr val="C00000"/>
                </a:solidFill>
              </a:rPr>
              <a:t>Bài</a:t>
            </a:r>
            <a:r>
              <a:rPr lang="en-US" sz="2400" b="1" dirty="0" smtClean="0">
                <a:solidFill>
                  <a:srgbClr val="C00000"/>
                </a:solidFill>
              </a:rPr>
              <a:t> 8* </a:t>
            </a:r>
            <a:r>
              <a:rPr lang="en-US" sz="2400" b="1" dirty="0" err="1" smtClean="0">
                <a:solidFill>
                  <a:srgbClr val="C00000"/>
                </a:solidFill>
              </a:rPr>
              <a:t>Đề</a:t>
            </a:r>
            <a:r>
              <a:rPr lang="en-US" sz="2400" b="1" dirty="0" smtClean="0">
                <a:solidFill>
                  <a:srgbClr val="C00000"/>
                </a:solidFill>
              </a:rPr>
              <a:t> 2 </a:t>
            </a:r>
            <a:r>
              <a:rPr lang="en-US" sz="2400" b="1" dirty="0" err="1" smtClean="0">
                <a:solidFill>
                  <a:srgbClr val="C00000"/>
                </a:solidFill>
              </a:rPr>
              <a:t>Học</a:t>
            </a:r>
            <a:r>
              <a:rPr lang="en-US" sz="2400" b="1" dirty="0" smtClean="0">
                <a:solidFill>
                  <a:srgbClr val="C00000"/>
                </a:solidFill>
              </a:rPr>
              <a:t> </a:t>
            </a:r>
            <a:r>
              <a:rPr lang="en-US" sz="2400" b="1" dirty="0" err="1" smtClean="0">
                <a:solidFill>
                  <a:srgbClr val="C00000"/>
                </a:solidFill>
              </a:rPr>
              <a:t>kì</a:t>
            </a:r>
            <a:r>
              <a:rPr lang="en-US" sz="2400" b="1" dirty="0" smtClean="0">
                <a:solidFill>
                  <a:srgbClr val="C00000"/>
                </a:solidFill>
              </a:rPr>
              <a:t> 1 </a:t>
            </a:r>
            <a:r>
              <a:rPr lang="en-US" sz="2400" b="1" dirty="0" err="1" smtClean="0">
                <a:solidFill>
                  <a:srgbClr val="C00000"/>
                </a:solidFill>
              </a:rPr>
              <a:t>Lớp</a:t>
            </a:r>
            <a:r>
              <a:rPr lang="en-US" sz="2400" b="1" dirty="0" smtClean="0">
                <a:solidFill>
                  <a:srgbClr val="C00000"/>
                </a:solidFill>
              </a:rPr>
              <a:t> 1, tr.17)</a:t>
            </a:r>
            <a:endParaRPr lang="en-US" sz="2100" b="1" dirty="0">
              <a:solidFill>
                <a:schemeClr val="accent5">
                  <a:lumMod val="50000"/>
                </a:schemeClr>
              </a:solidFill>
            </a:endParaRPr>
          </a:p>
        </p:txBody>
      </p:sp>
      <p:sp>
        <p:nvSpPr>
          <p:cNvPr id="5" name="Slide Number Placeholder 4"/>
          <p:cNvSpPr>
            <a:spLocks noGrp="1"/>
          </p:cNvSpPr>
          <p:nvPr>
            <p:ph type="sldNum" sz="quarter" idx="12"/>
          </p:nvPr>
        </p:nvSpPr>
        <p:spPr/>
        <p:txBody>
          <a:bodyPr/>
          <a:lstStyle/>
          <a:p>
            <a:fld id="{0D7EE9ED-E13F-486F-A80D-5D2F3DC51E47}" type="slidenum">
              <a:rPr lang="en-US" smtClean="0"/>
              <a:pPr/>
              <a:t>13</a:t>
            </a:fld>
            <a:endParaRPr lang="en-US"/>
          </a:p>
        </p:txBody>
      </p:sp>
    </p:spTree>
    <p:extLst>
      <p:ext uri="{BB962C8B-B14F-4D97-AF65-F5344CB8AC3E}">
        <p14:creationId xmlns:p14="http://schemas.microsoft.com/office/powerpoint/2010/main" xmlns="" val="14415776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l="7500" t="9281" r="4769" b="3248"/>
          <a:stretch>
            <a:fillRect/>
          </a:stretch>
        </p:blipFill>
        <p:spPr bwMode="auto">
          <a:xfrm>
            <a:off x="1000100" y="642938"/>
            <a:ext cx="7143799" cy="54832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D7EE9ED-E13F-486F-A80D-5D2F3DC51E47}"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011381"/>
          </a:xfrm>
        </p:spPr>
        <p:txBody>
          <a:bodyPr>
            <a:normAutofit/>
          </a:bodyPr>
          <a:lstStyle/>
          <a:p>
            <a:r>
              <a:rPr lang="en-US" sz="3600" b="1" dirty="0">
                <a:solidFill>
                  <a:schemeClr val="hlink"/>
                </a:solidFill>
              </a:rPr>
              <a:t>Thông qua ví dụ này giúp HS</a:t>
            </a:r>
            <a:r>
              <a:rPr lang="en-US" sz="3600" dirty="0">
                <a:solidFill>
                  <a:schemeClr val="hlink"/>
                </a:solidFill>
              </a:rPr>
              <a:t>:</a:t>
            </a:r>
            <a:endParaRPr lang="en-US" sz="3600" dirty="0"/>
          </a:p>
        </p:txBody>
      </p:sp>
      <p:sp>
        <p:nvSpPr>
          <p:cNvPr id="3" name="Subtitle 2"/>
          <p:cNvSpPr>
            <a:spLocks noGrp="1"/>
          </p:cNvSpPr>
          <p:nvPr>
            <p:ph type="subTitle" idx="1"/>
          </p:nvPr>
        </p:nvSpPr>
        <p:spPr>
          <a:xfrm>
            <a:off x="323528" y="1484784"/>
            <a:ext cx="8712968" cy="4856018"/>
          </a:xfrm>
        </p:spPr>
        <p:txBody>
          <a:bodyPr>
            <a:normAutofit/>
          </a:bodyPr>
          <a:lstStyle/>
          <a:p>
            <a:pPr marL="609600" indent="-609600" algn="l">
              <a:buFontTx/>
              <a:buAutoNum type="arabicPeriod"/>
            </a:pPr>
            <a:r>
              <a:rPr lang="en-US" sz="2800" b="1" dirty="0">
                <a:solidFill>
                  <a:schemeClr val="tx1"/>
                </a:solidFill>
              </a:rPr>
              <a:t>Khả năng vận dụng phép đếm đến 20 trong cuộc sống </a:t>
            </a:r>
            <a:r>
              <a:rPr lang="en-US" sz="2800" b="1" dirty="0" err="1">
                <a:solidFill>
                  <a:schemeClr val="tx1"/>
                </a:solidFill>
              </a:rPr>
              <a:t>hàng</a:t>
            </a:r>
            <a:r>
              <a:rPr lang="en-US" sz="2800" b="1" dirty="0">
                <a:solidFill>
                  <a:schemeClr val="tx1"/>
                </a:solidFill>
              </a:rPr>
              <a:t> </a:t>
            </a:r>
            <a:r>
              <a:rPr lang="en-US" sz="2800" b="1" dirty="0" err="1" smtClean="0">
                <a:solidFill>
                  <a:schemeClr val="tx1"/>
                </a:solidFill>
              </a:rPr>
              <a:t>ngày</a:t>
            </a:r>
            <a:r>
              <a:rPr lang="en-US" sz="2800" b="1" dirty="0" smtClean="0">
                <a:solidFill>
                  <a:schemeClr val="tx1"/>
                </a:solidFill>
              </a:rPr>
              <a:t>.</a:t>
            </a:r>
            <a:endParaRPr lang="en-US" sz="2800" b="1" dirty="0">
              <a:solidFill>
                <a:schemeClr val="tx1"/>
              </a:solidFill>
            </a:endParaRPr>
          </a:p>
          <a:p>
            <a:pPr marL="609600" indent="-609600" algn="l">
              <a:buFontTx/>
              <a:buAutoNum type="arabicPeriod"/>
            </a:pPr>
            <a:r>
              <a:rPr lang="en-US" sz="2800" b="1" dirty="0">
                <a:solidFill>
                  <a:schemeClr val="tx1"/>
                </a:solidFill>
              </a:rPr>
              <a:t>Thấy được ý nghĩa của phép đếm trong cuộc sống gia </a:t>
            </a:r>
            <a:r>
              <a:rPr lang="en-US" sz="2800" b="1" dirty="0" smtClean="0">
                <a:solidFill>
                  <a:schemeClr val="tx1"/>
                </a:solidFill>
              </a:rPr>
              <a:t>đình và </a:t>
            </a:r>
            <a:r>
              <a:rPr lang="en-US" sz="2800" b="1" dirty="0" err="1" smtClean="0">
                <a:solidFill>
                  <a:schemeClr val="tx1"/>
                </a:solidFill>
              </a:rPr>
              <a:t>cộng</a:t>
            </a:r>
            <a:r>
              <a:rPr lang="en-US" sz="2800" b="1" dirty="0" smtClean="0">
                <a:solidFill>
                  <a:schemeClr val="tx1"/>
                </a:solidFill>
              </a:rPr>
              <a:t> </a:t>
            </a:r>
            <a:r>
              <a:rPr lang="en-US" sz="2800" b="1" dirty="0" err="1" smtClean="0">
                <a:solidFill>
                  <a:schemeClr val="tx1"/>
                </a:solidFill>
              </a:rPr>
              <a:t>đồng</a:t>
            </a:r>
            <a:r>
              <a:rPr lang="en-US" sz="2800" b="1" dirty="0" smtClean="0">
                <a:solidFill>
                  <a:schemeClr val="tx1"/>
                </a:solidFill>
              </a:rPr>
              <a:t>.</a:t>
            </a:r>
            <a:endParaRPr lang="en-US" sz="2800" b="1" dirty="0">
              <a:solidFill>
                <a:schemeClr val="tx1"/>
              </a:solidFill>
            </a:endParaRPr>
          </a:p>
          <a:p>
            <a:pPr marL="609600" indent="-609600" algn="l">
              <a:buFontTx/>
              <a:buAutoNum type="arabicPeriod"/>
            </a:pPr>
            <a:r>
              <a:rPr lang="en-US" sz="2800" b="1" dirty="0">
                <a:solidFill>
                  <a:schemeClr val="tx1"/>
                </a:solidFill>
              </a:rPr>
              <a:t>Tăng thêm sự gắn bó với gia đình và </a:t>
            </a:r>
            <a:r>
              <a:rPr lang="en-US" sz="2800" b="1" dirty="0" err="1">
                <a:solidFill>
                  <a:schemeClr val="tx1"/>
                </a:solidFill>
              </a:rPr>
              <a:t>cộng</a:t>
            </a:r>
            <a:r>
              <a:rPr lang="en-US" sz="2800" b="1" dirty="0">
                <a:solidFill>
                  <a:schemeClr val="tx1"/>
                </a:solidFill>
              </a:rPr>
              <a:t> </a:t>
            </a:r>
            <a:r>
              <a:rPr lang="en-US" sz="2800" b="1" dirty="0" err="1" smtClean="0">
                <a:solidFill>
                  <a:schemeClr val="tx1"/>
                </a:solidFill>
              </a:rPr>
              <a:t>đồng</a:t>
            </a:r>
            <a:r>
              <a:rPr lang="en-US" sz="2800" b="1" dirty="0" smtClean="0">
                <a:solidFill>
                  <a:schemeClr val="tx1"/>
                </a:solidFill>
              </a:rPr>
              <a:t>. </a:t>
            </a:r>
          </a:p>
          <a:p>
            <a:pPr marL="609600" indent="-609600" algn="l">
              <a:buFontTx/>
              <a:buAutoNum type="arabicPeriod"/>
            </a:pPr>
            <a:r>
              <a:rPr lang="en-US" sz="2800" b="1" dirty="0" err="1" smtClean="0">
                <a:solidFill>
                  <a:schemeClr val="tx1"/>
                </a:solidFill>
              </a:rPr>
              <a:t>Phát</a:t>
            </a:r>
            <a:r>
              <a:rPr lang="en-US" sz="2800" b="1" dirty="0" smtClean="0">
                <a:solidFill>
                  <a:schemeClr val="tx1"/>
                </a:solidFill>
              </a:rPr>
              <a:t> </a:t>
            </a:r>
            <a:r>
              <a:rPr lang="en-US" sz="2800" b="1" dirty="0">
                <a:solidFill>
                  <a:schemeClr val="tx1"/>
                </a:solidFill>
              </a:rPr>
              <a:t>triển năng lực tính toán, năng lực tư duy toán học, thói quen qua sát và ghi chép các số liệu thu được từ quan sát…</a:t>
            </a:r>
          </a:p>
        </p:txBody>
      </p:sp>
      <p:sp>
        <p:nvSpPr>
          <p:cNvPr id="5" name="Slide Number Placeholder 4"/>
          <p:cNvSpPr>
            <a:spLocks noGrp="1"/>
          </p:cNvSpPr>
          <p:nvPr>
            <p:ph type="sldNum" sz="quarter" idx="12"/>
          </p:nvPr>
        </p:nvSpPr>
        <p:spPr/>
        <p:txBody>
          <a:bodyPr/>
          <a:lstStyle/>
          <a:p>
            <a:fld id="{0D7EE9ED-E13F-486F-A80D-5D2F3DC51E47}" type="slidenum">
              <a:rPr lang="en-US" smtClean="0"/>
              <a:pPr/>
              <a:t>15</a:t>
            </a:fld>
            <a:endParaRPr lang="en-US"/>
          </a:p>
        </p:txBody>
      </p:sp>
    </p:spTree>
    <p:extLst>
      <p:ext uri="{BB962C8B-B14F-4D97-AF65-F5344CB8AC3E}">
        <p14:creationId xmlns:p14="http://schemas.microsoft.com/office/powerpoint/2010/main" xmlns="" val="42157774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90599"/>
          </a:xfrm>
        </p:spPr>
        <p:txBody>
          <a:bodyPr>
            <a:normAutofit/>
          </a:bodyPr>
          <a:lstStyle/>
          <a:p>
            <a:r>
              <a:rPr lang="en-US" sz="3600" b="1" dirty="0" smtClean="0"/>
              <a:t>Ví dụ 1.2</a:t>
            </a:r>
            <a:endParaRPr lang="en-US" sz="3600" b="1" dirty="0"/>
          </a:p>
        </p:txBody>
      </p:sp>
      <p:sp>
        <p:nvSpPr>
          <p:cNvPr id="3" name="Subtitle 2"/>
          <p:cNvSpPr>
            <a:spLocks noGrp="1"/>
          </p:cNvSpPr>
          <p:nvPr>
            <p:ph type="subTitle" idx="1"/>
          </p:nvPr>
        </p:nvSpPr>
        <p:spPr>
          <a:xfrm>
            <a:off x="228600" y="1447800"/>
            <a:ext cx="8763000" cy="5105400"/>
          </a:xfrm>
        </p:spPr>
        <p:txBody>
          <a:bodyPr/>
          <a:lstStyle/>
          <a:p>
            <a:pPr algn="l">
              <a:lnSpc>
                <a:spcPct val="90000"/>
              </a:lnSpc>
            </a:pPr>
            <a:r>
              <a:rPr lang="en-US" b="1" dirty="0" smtClean="0">
                <a:solidFill>
                  <a:srgbClr val="CC3300"/>
                </a:solidFill>
              </a:rPr>
              <a:t>	Khi ôn tập về hình tam giác, hình vuông </a:t>
            </a:r>
            <a:r>
              <a:rPr lang="en-US" b="1" dirty="0">
                <a:solidFill>
                  <a:srgbClr val="CC3300"/>
                </a:solidFill>
              </a:rPr>
              <a:t>ta tạo ra tình huống để HS vận dụng vào cuộc sống</a:t>
            </a:r>
            <a:r>
              <a:rPr lang="en-US" b="1" dirty="0" smtClean="0">
                <a:solidFill>
                  <a:srgbClr val="CC3300"/>
                </a:solidFill>
              </a:rPr>
              <a:t>:</a:t>
            </a:r>
          </a:p>
          <a:p>
            <a:pPr algn="l">
              <a:lnSpc>
                <a:spcPct val="90000"/>
              </a:lnSpc>
            </a:pPr>
            <a:r>
              <a:rPr lang="en-US" b="1" dirty="0">
                <a:solidFill>
                  <a:srgbClr val="CC3300"/>
                </a:solidFill>
              </a:rPr>
              <a:t>	</a:t>
            </a:r>
            <a:r>
              <a:rPr lang="en-US" b="1" dirty="0" smtClean="0">
                <a:solidFill>
                  <a:schemeClr val="tx1"/>
                </a:solidFill>
              </a:rPr>
              <a:t>Chú thợ mộc dùng</a:t>
            </a:r>
          </a:p>
          <a:p>
            <a:pPr algn="l">
              <a:lnSpc>
                <a:spcPct val="90000"/>
              </a:lnSpc>
            </a:pPr>
            <a:r>
              <a:rPr lang="en-US" b="1" dirty="0" smtClean="0">
                <a:solidFill>
                  <a:schemeClr val="tx1"/>
                </a:solidFill>
              </a:rPr>
              <a:t>8 miếng gỗ bằng nhau</a:t>
            </a:r>
          </a:p>
          <a:p>
            <a:pPr algn="l">
              <a:lnSpc>
                <a:spcPct val="90000"/>
              </a:lnSpc>
            </a:pPr>
            <a:r>
              <a:rPr lang="en-US" b="1" dirty="0" smtClean="0">
                <a:solidFill>
                  <a:schemeClr val="tx1"/>
                </a:solidFill>
              </a:rPr>
              <a:t>hình tam giác để ghép</a:t>
            </a:r>
          </a:p>
          <a:p>
            <a:pPr algn="l">
              <a:lnSpc>
                <a:spcPct val="90000"/>
              </a:lnSpc>
            </a:pPr>
            <a:r>
              <a:rPr lang="en-US" b="1" dirty="0">
                <a:solidFill>
                  <a:schemeClr val="tx1"/>
                </a:solidFill>
              </a:rPr>
              <a:t>m</a:t>
            </a:r>
            <a:r>
              <a:rPr lang="en-US" b="1" dirty="0" smtClean="0">
                <a:solidFill>
                  <a:schemeClr val="tx1"/>
                </a:solidFill>
              </a:rPr>
              <a:t>ột mặt bàn hình vuông</a:t>
            </a:r>
          </a:p>
          <a:p>
            <a:pPr algn="l">
              <a:lnSpc>
                <a:spcPct val="90000"/>
              </a:lnSpc>
            </a:pPr>
            <a:r>
              <a:rPr lang="en-US" b="1" dirty="0">
                <a:solidFill>
                  <a:schemeClr val="tx1"/>
                </a:solidFill>
              </a:rPr>
              <a:t>n</a:t>
            </a:r>
            <a:r>
              <a:rPr lang="en-US" b="1" dirty="0" smtClean="0">
                <a:solidFill>
                  <a:schemeClr val="tx1"/>
                </a:solidFill>
              </a:rPr>
              <a:t>hư hình vẽ.</a:t>
            </a:r>
          </a:p>
          <a:p>
            <a:pPr algn="l">
              <a:lnSpc>
                <a:spcPct val="90000"/>
              </a:lnSpc>
            </a:pPr>
            <a:r>
              <a:rPr lang="en-US" b="1" dirty="0">
                <a:solidFill>
                  <a:schemeClr val="tx1"/>
                </a:solidFill>
              </a:rPr>
              <a:t>	</a:t>
            </a:r>
            <a:r>
              <a:rPr lang="en-US" b="1" dirty="0" smtClean="0">
                <a:solidFill>
                  <a:schemeClr val="tx1"/>
                </a:solidFill>
              </a:rPr>
              <a:t>Em hãy chỉ giúp chú phải dùng ít nhất mấy màu để hai miếng ghép liền nhau có hai màu khác nhau nhé!</a:t>
            </a:r>
          </a:p>
          <a:p>
            <a:pPr algn="l">
              <a:lnSpc>
                <a:spcPct val="90000"/>
              </a:lnSpc>
            </a:pPr>
            <a:endParaRPr lang="en-US" b="1" dirty="0">
              <a:solidFill>
                <a:schemeClr val="tx1"/>
              </a:solidFill>
            </a:endParaRPr>
          </a:p>
        </p:txBody>
      </p:sp>
      <p:sp>
        <p:nvSpPr>
          <p:cNvPr id="6" name="Rectangle 5"/>
          <p:cNvSpPr/>
          <p:nvPr/>
        </p:nvSpPr>
        <p:spPr>
          <a:xfrm>
            <a:off x="6019800" y="2438400"/>
            <a:ext cx="26670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4724400" y="3619500"/>
            <a:ext cx="1143000" cy="11811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D7EE9ED-E13F-486F-A80D-5D2F3DC51E47}" type="slidenum">
              <a:rPr lang="en-US" smtClean="0"/>
              <a:pPr/>
              <a:t>16</a:t>
            </a:fld>
            <a:endParaRPr lang="en-US"/>
          </a:p>
        </p:txBody>
      </p:sp>
    </p:spTree>
    <p:extLst>
      <p:ext uri="{BB962C8B-B14F-4D97-AF65-F5344CB8AC3E}">
        <p14:creationId xmlns:p14="http://schemas.microsoft.com/office/powerpoint/2010/main" xmlns="" val="9435529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14399"/>
          </a:xfrm>
        </p:spPr>
        <p:txBody>
          <a:bodyPr>
            <a:normAutofit/>
          </a:bodyPr>
          <a:lstStyle/>
          <a:p>
            <a:r>
              <a:rPr lang="en-US" sz="3600" b="1" dirty="0">
                <a:solidFill>
                  <a:schemeClr val="hlink"/>
                </a:solidFill>
              </a:rPr>
              <a:t>Thông qua ví dụ này giúp HS</a:t>
            </a:r>
            <a:r>
              <a:rPr lang="en-US" sz="3600" dirty="0">
                <a:solidFill>
                  <a:schemeClr val="hlink"/>
                </a:solidFill>
              </a:rPr>
              <a:t>:</a:t>
            </a:r>
            <a:endParaRPr lang="en-US" sz="3600" dirty="0"/>
          </a:p>
        </p:txBody>
      </p:sp>
      <p:sp>
        <p:nvSpPr>
          <p:cNvPr id="3" name="Subtitle 2"/>
          <p:cNvSpPr>
            <a:spLocks noGrp="1"/>
          </p:cNvSpPr>
          <p:nvPr>
            <p:ph type="subTitle" idx="1"/>
          </p:nvPr>
        </p:nvSpPr>
        <p:spPr>
          <a:xfrm>
            <a:off x="457200" y="1371600"/>
            <a:ext cx="8458200" cy="5105400"/>
          </a:xfrm>
        </p:spPr>
        <p:txBody>
          <a:bodyPr/>
          <a:lstStyle/>
          <a:p>
            <a:pPr marL="514350" indent="-514350" algn="l">
              <a:buFont typeface="+mj-lt"/>
              <a:buAutoNum type="arabicPeriod"/>
            </a:pPr>
            <a:r>
              <a:rPr lang="en-US" b="1" dirty="0" smtClean="0">
                <a:solidFill>
                  <a:schemeClr val="tx1"/>
                </a:solidFill>
              </a:rPr>
              <a:t>Củng cố kiến thức về hình chữ nhật và </a:t>
            </a:r>
            <a:r>
              <a:rPr lang="en-US" b="1" dirty="0" err="1" smtClean="0">
                <a:solidFill>
                  <a:schemeClr val="tx1"/>
                </a:solidFill>
              </a:rPr>
              <a:t>hình</a:t>
            </a:r>
            <a:r>
              <a:rPr lang="en-US" b="1" dirty="0" smtClean="0">
                <a:solidFill>
                  <a:schemeClr val="tx1"/>
                </a:solidFill>
              </a:rPr>
              <a:t> </a:t>
            </a:r>
            <a:r>
              <a:rPr lang="en-US" b="1" dirty="0" err="1" smtClean="0">
                <a:solidFill>
                  <a:schemeClr val="tx1"/>
                </a:solidFill>
              </a:rPr>
              <a:t>vuông</a:t>
            </a:r>
            <a:r>
              <a:rPr lang="en-US" b="1" dirty="0" smtClean="0">
                <a:solidFill>
                  <a:schemeClr val="tx1"/>
                </a:solidFill>
              </a:rPr>
              <a:t>.</a:t>
            </a:r>
          </a:p>
          <a:p>
            <a:pPr marL="514350" indent="-514350" algn="l">
              <a:buFont typeface="+mj-lt"/>
              <a:buAutoNum type="arabicPeriod"/>
            </a:pPr>
            <a:r>
              <a:rPr lang="en-US" b="1" dirty="0" smtClean="0">
                <a:solidFill>
                  <a:schemeClr val="tx1"/>
                </a:solidFill>
              </a:rPr>
              <a:t>Củng cố kĩ </a:t>
            </a:r>
            <a:r>
              <a:rPr lang="en-US" b="1" dirty="0" err="1" smtClean="0">
                <a:solidFill>
                  <a:schemeClr val="tx1"/>
                </a:solidFill>
              </a:rPr>
              <a:t>năng</a:t>
            </a:r>
            <a:r>
              <a:rPr lang="en-US" b="1" dirty="0" smtClean="0">
                <a:solidFill>
                  <a:schemeClr val="tx1"/>
                </a:solidFill>
              </a:rPr>
              <a:t> </a:t>
            </a:r>
            <a:r>
              <a:rPr lang="en-US" b="1" dirty="0" err="1" smtClean="0">
                <a:solidFill>
                  <a:schemeClr val="tx1"/>
                </a:solidFill>
              </a:rPr>
              <a:t>cắt</a:t>
            </a:r>
            <a:r>
              <a:rPr lang="en-US" b="1" dirty="0" smtClean="0">
                <a:solidFill>
                  <a:schemeClr val="tx1"/>
                </a:solidFill>
              </a:rPr>
              <a:t>, </a:t>
            </a:r>
            <a:r>
              <a:rPr lang="en-US" b="1" dirty="0" err="1" smtClean="0">
                <a:solidFill>
                  <a:schemeClr val="tx1"/>
                </a:solidFill>
              </a:rPr>
              <a:t>ghép</a:t>
            </a:r>
            <a:r>
              <a:rPr lang="en-US" b="1" dirty="0" smtClean="0">
                <a:solidFill>
                  <a:schemeClr val="tx1"/>
                </a:solidFill>
              </a:rPr>
              <a:t> </a:t>
            </a:r>
            <a:r>
              <a:rPr lang="en-US" b="1" dirty="0" err="1" smtClean="0">
                <a:solidFill>
                  <a:schemeClr val="tx1"/>
                </a:solidFill>
              </a:rPr>
              <a:t>hình</a:t>
            </a:r>
            <a:r>
              <a:rPr lang="en-US" b="1" dirty="0" smtClean="0">
                <a:solidFill>
                  <a:schemeClr val="tx1"/>
                </a:solidFill>
              </a:rPr>
              <a:t>.</a:t>
            </a:r>
          </a:p>
          <a:p>
            <a:pPr marL="514350" indent="-514350" algn="l">
              <a:buFont typeface="+mj-lt"/>
              <a:buAutoNum type="arabicPeriod"/>
            </a:pPr>
            <a:r>
              <a:rPr lang="en-US" b="1" dirty="0" smtClean="0">
                <a:solidFill>
                  <a:schemeClr val="tx1"/>
                </a:solidFill>
              </a:rPr>
              <a:t>Phát triển tư duy hình học, năng lực tư duy sáng tạo, năng lực </a:t>
            </a:r>
            <a:r>
              <a:rPr lang="en-US" b="1" dirty="0" err="1" smtClean="0">
                <a:solidFill>
                  <a:schemeClr val="tx1"/>
                </a:solidFill>
              </a:rPr>
              <a:t>thẩm</a:t>
            </a:r>
            <a:r>
              <a:rPr lang="en-US" b="1" dirty="0" smtClean="0">
                <a:solidFill>
                  <a:schemeClr val="tx1"/>
                </a:solidFill>
              </a:rPr>
              <a:t> </a:t>
            </a:r>
            <a:r>
              <a:rPr lang="en-US" b="1" dirty="0" err="1" smtClean="0">
                <a:solidFill>
                  <a:schemeClr val="tx1"/>
                </a:solidFill>
              </a:rPr>
              <a:t>mĩ</a:t>
            </a:r>
            <a:r>
              <a:rPr lang="en-US" b="1" dirty="0" smtClean="0">
                <a:solidFill>
                  <a:schemeClr val="tx1"/>
                </a:solidFill>
              </a:rPr>
              <a:t>.</a:t>
            </a:r>
          </a:p>
          <a:p>
            <a:pPr marL="514350" indent="-514350" algn="l">
              <a:buFont typeface="+mj-lt"/>
              <a:buAutoNum type="arabicPeriod"/>
            </a:pPr>
            <a:r>
              <a:rPr lang="en-US" b="1" dirty="0" smtClean="0">
                <a:solidFill>
                  <a:schemeClr val="tx1"/>
                </a:solidFill>
              </a:rPr>
              <a:t>Có thói quen vận dụng toán học vào </a:t>
            </a:r>
            <a:r>
              <a:rPr lang="en-US" b="1" dirty="0" err="1" smtClean="0">
                <a:solidFill>
                  <a:schemeClr val="tx1"/>
                </a:solidFill>
              </a:rPr>
              <a:t>cuộc</a:t>
            </a:r>
            <a:r>
              <a:rPr lang="en-US" b="1" dirty="0" smtClean="0">
                <a:solidFill>
                  <a:schemeClr val="tx1"/>
                </a:solidFill>
              </a:rPr>
              <a:t> </a:t>
            </a:r>
            <a:r>
              <a:rPr lang="en-US" b="1" dirty="0" err="1" smtClean="0">
                <a:solidFill>
                  <a:schemeClr val="tx1"/>
                </a:solidFill>
              </a:rPr>
              <a:t>sống</a:t>
            </a:r>
            <a:r>
              <a:rPr lang="en-US" b="1" dirty="0" smtClean="0">
                <a:solidFill>
                  <a:schemeClr val="tx1"/>
                </a:solidFill>
              </a:rPr>
              <a:t>.</a:t>
            </a:r>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0D7EE9ED-E13F-486F-A80D-5D2F3DC51E47}" type="slidenum">
              <a:rPr lang="en-US" smtClean="0"/>
              <a:pPr/>
              <a:t>17</a:t>
            </a:fld>
            <a:endParaRPr lang="en-US"/>
          </a:p>
        </p:txBody>
      </p:sp>
    </p:spTree>
    <p:extLst>
      <p:ext uri="{BB962C8B-B14F-4D97-AF65-F5344CB8AC3E}">
        <p14:creationId xmlns:p14="http://schemas.microsoft.com/office/powerpoint/2010/main" xmlns="" val="681945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838199"/>
          </a:xfrm>
        </p:spPr>
        <p:txBody>
          <a:bodyPr>
            <a:normAutofit/>
          </a:bodyPr>
          <a:lstStyle/>
          <a:p>
            <a:r>
              <a:rPr lang="en-US" sz="3600" b="1" dirty="0" smtClean="0"/>
              <a:t>LỚP 2</a:t>
            </a:r>
            <a:endParaRPr lang="en-US" sz="3600" b="1" dirty="0"/>
          </a:p>
        </p:txBody>
      </p:sp>
      <p:sp>
        <p:nvSpPr>
          <p:cNvPr id="3" name="Subtitle 2"/>
          <p:cNvSpPr>
            <a:spLocks noGrp="1"/>
          </p:cNvSpPr>
          <p:nvPr>
            <p:ph type="subTitle" idx="1"/>
          </p:nvPr>
        </p:nvSpPr>
        <p:spPr>
          <a:xfrm>
            <a:off x="332509" y="914400"/>
            <a:ext cx="8582891" cy="5715000"/>
          </a:xfrm>
        </p:spPr>
        <p:txBody>
          <a:bodyPr>
            <a:normAutofit fontScale="92500" lnSpcReduction="20000"/>
          </a:bodyPr>
          <a:lstStyle/>
          <a:p>
            <a:pPr algn="l"/>
            <a:r>
              <a:rPr lang="en-US" b="1" dirty="0">
                <a:solidFill>
                  <a:srgbClr val="CC3300"/>
                </a:solidFill>
              </a:rPr>
              <a:t>Khi học “So sánh và tính toán các số đo thời gian”, ta tạo ra tình huống để HS vận dụng vào cuộc sống:</a:t>
            </a:r>
            <a:br>
              <a:rPr lang="en-US" b="1" dirty="0">
                <a:solidFill>
                  <a:srgbClr val="CC3300"/>
                </a:solidFill>
              </a:rPr>
            </a:br>
            <a:r>
              <a:rPr lang="en-US" b="1" dirty="0"/>
              <a:t>	</a:t>
            </a:r>
            <a:r>
              <a:rPr lang="en-US" b="1" dirty="0">
                <a:solidFill>
                  <a:schemeClr val="tx1"/>
                </a:solidFill>
              </a:rPr>
              <a:t>Em tìm hiểu rồi điền chữ hoặc số thích hợp vào chỗ trống:</a:t>
            </a:r>
          </a:p>
          <a:p>
            <a:pPr algn="l"/>
            <a:r>
              <a:rPr lang="en-US" b="1" dirty="0">
                <a:solidFill>
                  <a:schemeClr val="tx1"/>
                </a:solidFill>
              </a:rPr>
              <a:t>	a) Em ghi lần lượt các thành viên trong gia đình mình …….………………………………………………… </a:t>
            </a:r>
            <a:r>
              <a:rPr lang="en-US" b="1" dirty="0" smtClean="0">
                <a:solidFill>
                  <a:schemeClr val="tx1"/>
                </a:solidFill>
              </a:rPr>
              <a:t>..………….</a:t>
            </a:r>
            <a:endParaRPr lang="en-US" b="1" dirty="0">
              <a:solidFill>
                <a:schemeClr val="tx1"/>
              </a:solidFill>
            </a:endParaRPr>
          </a:p>
          <a:p>
            <a:pPr algn="l"/>
            <a:r>
              <a:rPr lang="en-US" b="1" dirty="0">
                <a:solidFill>
                  <a:schemeClr val="tx1"/>
                </a:solidFill>
              </a:rPr>
              <a:t>	b) Em </a:t>
            </a:r>
            <a:r>
              <a:rPr lang="en-US" b="1" dirty="0" smtClean="0">
                <a:solidFill>
                  <a:schemeClr val="tx1"/>
                </a:solidFill>
              </a:rPr>
              <a:t>hỏi tuổi của mỗi người rồi </a:t>
            </a:r>
            <a:r>
              <a:rPr lang="en-US" b="1" dirty="0">
                <a:solidFill>
                  <a:schemeClr val="tx1"/>
                </a:solidFill>
              </a:rPr>
              <a:t>ghi lại lần </a:t>
            </a:r>
            <a:r>
              <a:rPr lang="en-US" b="1" dirty="0" smtClean="0">
                <a:solidFill>
                  <a:schemeClr val="tx1"/>
                </a:solidFill>
              </a:rPr>
              <a:t>lượt tuổi của </a:t>
            </a:r>
            <a:r>
              <a:rPr lang="en-US" b="1" dirty="0">
                <a:solidFill>
                  <a:schemeClr val="tx1"/>
                </a:solidFill>
              </a:rPr>
              <a:t>mỗi người theo thứ tự trên</a:t>
            </a:r>
            <a:r>
              <a:rPr lang="en-US" b="1" dirty="0" smtClean="0">
                <a:solidFill>
                  <a:schemeClr val="tx1"/>
                </a:solidFill>
              </a:rPr>
              <a:t>………………. </a:t>
            </a:r>
            <a:r>
              <a:rPr lang="en-US" b="1" dirty="0">
                <a:solidFill>
                  <a:schemeClr val="tx1"/>
                </a:solidFill>
              </a:rPr>
              <a:t>…………………………… </a:t>
            </a:r>
            <a:r>
              <a:rPr lang="en-US" b="1" dirty="0" smtClean="0">
                <a:solidFill>
                  <a:schemeClr val="tx1"/>
                </a:solidFill>
              </a:rPr>
              <a:t>…………………………….......................</a:t>
            </a:r>
            <a:endParaRPr lang="en-US" b="1" dirty="0">
              <a:solidFill>
                <a:schemeClr val="tx1"/>
              </a:solidFill>
            </a:endParaRPr>
          </a:p>
          <a:p>
            <a:pPr algn="l"/>
            <a:r>
              <a:rPr lang="en-US" b="1" dirty="0">
                <a:solidFill>
                  <a:schemeClr val="tx1"/>
                </a:solidFill>
              </a:rPr>
              <a:t>	c) Trong gia đình </a:t>
            </a:r>
            <a:r>
              <a:rPr lang="en-US" b="1" dirty="0" smtClean="0">
                <a:solidFill>
                  <a:schemeClr val="tx1"/>
                </a:solidFill>
              </a:rPr>
              <a:t>em: ………… </a:t>
            </a:r>
            <a:r>
              <a:rPr lang="en-US" b="1" dirty="0" err="1" smtClean="0">
                <a:solidFill>
                  <a:schemeClr val="tx1"/>
                </a:solidFill>
              </a:rPr>
              <a:t>là</a:t>
            </a:r>
            <a:r>
              <a:rPr lang="en-US" b="1" dirty="0" smtClean="0">
                <a:solidFill>
                  <a:schemeClr val="tx1"/>
                </a:solidFill>
              </a:rPr>
              <a:t> </a:t>
            </a:r>
            <a:r>
              <a:rPr lang="en-US" b="1" dirty="0">
                <a:solidFill>
                  <a:schemeClr val="tx1"/>
                </a:solidFill>
              </a:rPr>
              <a:t>người nhiều tuổi nhất và ………… là người ít tuổi nhất. </a:t>
            </a:r>
            <a:r>
              <a:rPr lang="en-US" b="1" dirty="0" smtClean="0">
                <a:solidFill>
                  <a:schemeClr val="tx1"/>
                </a:solidFill>
              </a:rPr>
              <a:t>Hai người đó hơn kém nhau………..</a:t>
            </a:r>
            <a:r>
              <a:rPr lang="en-US" b="1" dirty="0" err="1" smtClean="0">
                <a:solidFill>
                  <a:schemeClr val="tx1"/>
                </a:solidFill>
              </a:rPr>
              <a:t>tuổi</a:t>
            </a:r>
            <a:r>
              <a:rPr lang="en-US" b="1" dirty="0" smtClean="0">
                <a:solidFill>
                  <a:schemeClr val="tx1"/>
                </a:solidFill>
              </a:rPr>
              <a:t>.</a:t>
            </a:r>
          </a:p>
          <a:p>
            <a:pPr algn="r"/>
            <a:r>
              <a:rPr lang="en-US" b="1" dirty="0" smtClean="0">
                <a:solidFill>
                  <a:schemeClr val="tx1"/>
                </a:solidFill>
              </a:rPr>
              <a:t>(</a:t>
            </a:r>
            <a:r>
              <a:rPr lang="en-US" b="1" dirty="0" err="1" smtClean="0">
                <a:solidFill>
                  <a:schemeClr val="tx1"/>
                </a:solidFill>
              </a:rPr>
              <a:t>Bài</a:t>
            </a:r>
            <a:r>
              <a:rPr lang="en-US" b="1" dirty="0" smtClean="0">
                <a:solidFill>
                  <a:schemeClr val="tx1"/>
                </a:solidFill>
              </a:rPr>
              <a:t> 6* </a:t>
            </a:r>
            <a:r>
              <a:rPr lang="en-US" b="1" dirty="0" err="1" smtClean="0">
                <a:solidFill>
                  <a:schemeClr val="tx1"/>
                </a:solidFill>
              </a:rPr>
              <a:t>Đề</a:t>
            </a:r>
            <a:r>
              <a:rPr lang="en-US" b="1" dirty="0" smtClean="0">
                <a:solidFill>
                  <a:schemeClr val="tx1"/>
                </a:solidFill>
              </a:rPr>
              <a:t> 7 </a:t>
            </a: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kì</a:t>
            </a:r>
            <a:r>
              <a:rPr lang="en-US" b="1" dirty="0" smtClean="0">
                <a:solidFill>
                  <a:schemeClr val="tx1"/>
                </a:solidFill>
              </a:rPr>
              <a:t> II </a:t>
            </a:r>
            <a:r>
              <a:rPr lang="en-US" b="1" dirty="0" err="1" smtClean="0">
                <a:solidFill>
                  <a:schemeClr val="tx1"/>
                </a:solidFill>
              </a:rPr>
              <a:t>Lớp</a:t>
            </a:r>
            <a:r>
              <a:rPr lang="en-US" b="1" dirty="0" smtClean="0">
                <a:solidFill>
                  <a:schemeClr val="tx1"/>
                </a:solidFill>
              </a:rPr>
              <a:t> 2, tr.33-34)</a:t>
            </a:r>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0D7EE9ED-E13F-486F-A80D-5D2F3DC51E47}" type="slidenum">
              <a:rPr lang="en-US" smtClean="0"/>
              <a:pPr/>
              <a:t>18</a:t>
            </a:fld>
            <a:endParaRPr lang="en-US"/>
          </a:p>
        </p:txBody>
      </p:sp>
    </p:spTree>
    <p:extLst>
      <p:ext uri="{BB962C8B-B14F-4D97-AF65-F5344CB8AC3E}">
        <p14:creationId xmlns:p14="http://schemas.microsoft.com/office/powerpoint/2010/main" xmlns="" val="748717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l="6534" t="9513" r="4572" b="4166"/>
          <a:stretch>
            <a:fillRect/>
          </a:stretch>
        </p:blipFill>
        <p:spPr bwMode="auto">
          <a:xfrm>
            <a:off x="996854" y="571500"/>
            <a:ext cx="7150291" cy="555466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D7EE9ED-E13F-486F-A80D-5D2F3DC51E47}"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646"/>
            <a:ext cx="8229600" cy="6106690"/>
          </a:xfrm>
          <a:solidFill>
            <a:schemeClr val="accent6">
              <a:lumMod val="20000"/>
              <a:lumOff val="80000"/>
            </a:schemeClr>
          </a:solidFill>
        </p:spPr>
        <p:txBody>
          <a:bodyPr>
            <a:normAutofit fontScale="90000"/>
          </a:bodyPr>
          <a:lstStyle/>
          <a:p>
            <a:r>
              <a:rPr lang="en-US" b="1" dirty="0" smtClean="0">
                <a:solidFill>
                  <a:schemeClr val="accent1"/>
                </a:solidFill>
              </a:rPr>
              <a:t/>
            </a:r>
            <a:br>
              <a:rPr lang="en-US" b="1" dirty="0" smtClean="0">
                <a:solidFill>
                  <a:schemeClr val="accent1"/>
                </a:solidFill>
              </a:rPr>
            </a:br>
            <a:r>
              <a:rPr lang="en-US" b="1" dirty="0" smtClean="0">
                <a:solidFill>
                  <a:schemeClr val="accent1"/>
                </a:solidFill>
              </a:rPr>
              <a:t/>
            </a:r>
            <a:br>
              <a:rPr lang="en-US" b="1" dirty="0" smtClean="0">
                <a:solidFill>
                  <a:schemeClr val="accent1"/>
                </a:solidFill>
              </a:rPr>
            </a:br>
            <a:r>
              <a:rPr lang="en-US" b="1" dirty="0" smtClean="0">
                <a:solidFill>
                  <a:schemeClr val="accent1"/>
                </a:solidFill>
              </a:rPr>
              <a:t/>
            </a:r>
            <a:br>
              <a:rPr lang="en-US" b="1" dirty="0" smtClean="0">
                <a:solidFill>
                  <a:schemeClr val="accent1"/>
                </a:solidFill>
              </a:rPr>
            </a:br>
            <a:r>
              <a:rPr lang="en-US" b="1" dirty="0" smtClean="0">
                <a:solidFill>
                  <a:srgbClr val="7030A0"/>
                </a:solidFill>
              </a:rPr>
              <a:t>ĐÁNH GIÁ NĂNG LỰC MÔN TOÁN</a:t>
            </a:r>
            <a:br>
              <a:rPr lang="en-US" b="1" dirty="0" smtClean="0">
                <a:solidFill>
                  <a:srgbClr val="7030A0"/>
                </a:solidFill>
              </a:rPr>
            </a:br>
            <a:r>
              <a:rPr lang="en-US" b="1" dirty="0" smtClean="0">
                <a:solidFill>
                  <a:srgbClr val="7030A0"/>
                </a:solidFill>
              </a:rPr>
              <a:t>CỦA HỌC SINH TIỂU HỌC</a:t>
            </a:r>
            <a:r>
              <a:rPr lang="en-US" b="1" dirty="0" smtClean="0">
                <a:solidFill>
                  <a:schemeClr val="accent1"/>
                </a:solidFill>
              </a:rPr>
              <a:t/>
            </a:r>
            <a:br>
              <a:rPr lang="en-US" b="1" dirty="0" smtClean="0">
                <a:solidFill>
                  <a:schemeClr val="accent1"/>
                </a:solidFill>
              </a:rPr>
            </a:br>
            <a:r>
              <a:rPr lang="en-US" b="1" dirty="0" smtClean="0">
                <a:solidFill>
                  <a:schemeClr val="accent1"/>
                </a:solidFill>
              </a:rPr>
              <a:t/>
            </a:r>
            <a:br>
              <a:rPr lang="en-US" b="1" dirty="0" smtClean="0">
                <a:solidFill>
                  <a:schemeClr val="accent1"/>
                </a:solidFill>
              </a:rPr>
            </a:br>
            <a:r>
              <a:rPr lang="en-US" dirty="0">
                <a:solidFill>
                  <a:schemeClr val="accent1"/>
                </a:solidFill>
              </a:rPr>
              <a:t/>
            </a:r>
            <a:br>
              <a:rPr lang="en-US" dirty="0">
                <a:solidFill>
                  <a:schemeClr val="accent1"/>
                </a:solidFill>
              </a:rPr>
            </a:br>
            <a:r>
              <a:rPr lang="en-US" dirty="0" smtClean="0">
                <a:solidFill>
                  <a:schemeClr val="accent1"/>
                </a:solidFill>
              </a:rPr>
              <a:t>			</a:t>
            </a:r>
            <a:r>
              <a:rPr lang="en-US" sz="3600" b="1" i="1" dirty="0" smtClean="0">
                <a:solidFill>
                  <a:srgbClr val="C00000"/>
                </a:solidFill>
              </a:rPr>
              <a:t>PGS.TS. Trần </a:t>
            </a:r>
            <a:r>
              <a:rPr lang="en-US" sz="3600" b="1" i="1" dirty="0" err="1" smtClean="0">
                <a:solidFill>
                  <a:srgbClr val="C00000"/>
                </a:solidFill>
              </a:rPr>
              <a:t>Diên</a:t>
            </a:r>
            <a:r>
              <a:rPr lang="en-US" sz="3600" b="1" i="1" dirty="0" smtClean="0">
                <a:solidFill>
                  <a:srgbClr val="C00000"/>
                </a:solidFill>
              </a:rPr>
              <a:t> </a:t>
            </a:r>
            <a:r>
              <a:rPr lang="en-US" sz="3600" b="1" i="1" dirty="0" err="1" smtClean="0">
                <a:solidFill>
                  <a:srgbClr val="C00000"/>
                </a:solidFill>
              </a:rPr>
              <a:t>Hiển</a:t>
            </a:r>
            <a:r>
              <a:rPr lang="en-US" sz="3600" b="1" i="1" dirty="0">
                <a:solidFill>
                  <a:srgbClr val="C00000"/>
                </a:solidFill>
              </a:rPr>
              <a:t/>
            </a:r>
            <a:br>
              <a:rPr lang="en-US" sz="3600" b="1" i="1" dirty="0">
                <a:solidFill>
                  <a:srgbClr val="C00000"/>
                </a:solidFill>
              </a:rPr>
            </a:br>
            <a:r>
              <a:rPr lang="en-US" sz="2000" b="1" dirty="0" smtClean="0">
                <a:solidFill>
                  <a:srgbClr val="C00000"/>
                </a:solidFill>
                <a:latin typeface="Times New Roman" pitchFamily="18" charset="0"/>
                <a:cs typeface="Times New Roman" pitchFamily="18" charset="0"/>
              </a:rPr>
              <a:t>TR</a:t>
            </a:r>
            <a:r>
              <a:rPr lang="vi-VN" sz="2000" b="1" dirty="0" smtClean="0">
                <a:solidFill>
                  <a:srgbClr val="C00000"/>
                </a:solidFill>
                <a:latin typeface="Times New Roman" pitchFamily="18" charset="0"/>
                <a:cs typeface="Times New Roman" pitchFamily="18" charset="0"/>
              </a:rPr>
              <a:t>ƯỜNG</a:t>
            </a:r>
            <a:r>
              <a:rPr lang="en-US" sz="2000" b="1" dirty="0" smtClean="0">
                <a:solidFill>
                  <a:srgbClr val="C00000"/>
                </a:solidFill>
                <a:latin typeface="Times New Roman" pitchFamily="18" charset="0"/>
                <a:cs typeface="Times New Roman" pitchFamily="18" charset="0"/>
              </a:rPr>
              <a:t> ĐẠI HỌC S</a:t>
            </a:r>
            <a:r>
              <a:rPr lang="vi-VN" sz="2000" b="1" dirty="0" smtClean="0">
                <a:solidFill>
                  <a:srgbClr val="C00000"/>
                </a:solidFill>
                <a:latin typeface="Times New Roman" pitchFamily="18" charset="0"/>
                <a:cs typeface="Times New Roman" pitchFamily="18" charset="0"/>
              </a:rPr>
              <a:t>Ư</a:t>
            </a:r>
            <a:r>
              <a:rPr lang="en-US" sz="2000" b="1" dirty="0">
                <a:solidFill>
                  <a:srgbClr val="C00000"/>
                </a:solidFill>
                <a:latin typeface="Times New Roman" pitchFamily="18" charset="0"/>
                <a:cs typeface="Times New Roman" pitchFamily="18" charset="0"/>
              </a:rPr>
              <a:t> PHẠM HÀ </a:t>
            </a:r>
            <a:r>
              <a:rPr lang="en-US" sz="2000" b="1" dirty="0" smtClean="0">
                <a:solidFill>
                  <a:srgbClr val="C00000"/>
                </a:solidFill>
                <a:latin typeface="Times New Roman" pitchFamily="18" charset="0"/>
                <a:cs typeface="Times New Roman" pitchFamily="18" charset="0"/>
              </a:rPr>
              <a:t>NỘI</a:t>
            </a:r>
            <a:br>
              <a:rPr lang="en-US" sz="2000" b="1" dirty="0" smtClean="0">
                <a:solidFill>
                  <a:srgbClr val="C00000"/>
                </a:solidFill>
                <a:latin typeface="Times New Roman" pitchFamily="18" charset="0"/>
                <a:cs typeface="Times New Roman" pitchFamily="18" charset="0"/>
              </a:rPr>
            </a:br>
            <a:r>
              <a:rPr lang="en-US" sz="2200" dirty="0" smtClean="0">
                <a:solidFill>
                  <a:srgbClr val="0070C0"/>
                </a:solidFill>
                <a:latin typeface="Times New Roman" pitchFamily="18" charset="0"/>
                <a:cs typeface="Times New Roman" pitchFamily="18" charset="0"/>
              </a:rPr>
              <a:t>Email:</a:t>
            </a:r>
            <a:r>
              <a:rPr lang="en-US" sz="2200" b="1" dirty="0" smtClean="0">
                <a:solidFill>
                  <a:schemeClr val="accent6">
                    <a:lumMod val="75000"/>
                  </a:schemeClr>
                </a:solidFill>
                <a:latin typeface="Times New Roman" pitchFamily="18" charset="0"/>
                <a:cs typeface="Times New Roman" pitchFamily="18" charset="0"/>
              </a:rPr>
              <a:t> </a:t>
            </a:r>
            <a:r>
              <a:rPr lang="en-US" sz="2200" dirty="0" smtClean="0"/>
              <a:t>trandienhien@yahoo.com.vn</a:t>
            </a:r>
            <a:r>
              <a:rPr lang="en-US" sz="2200" b="1" dirty="0">
                <a:solidFill>
                  <a:schemeClr val="accent6">
                    <a:lumMod val="75000"/>
                  </a:schemeClr>
                </a:solidFill>
                <a:latin typeface="Times New Roman" pitchFamily="18" charset="0"/>
                <a:cs typeface="Times New Roman" pitchFamily="18" charset="0"/>
              </a:rPr>
              <a:t/>
            </a:r>
            <a:br>
              <a:rPr lang="en-US" sz="2200" b="1" dirty="0">
                <a:solidFill>
                  <a:schemeClr val="accent6">
                    <a:lumMod val="75000"/>
                  </a:schemeClr>
                </a:solidFill>
                <a:latin typeface="Times New Roman" pitchFamily="18" charset="0"/>
                <a:cs typeface="Times New Roman" pitchFamily="18" charset="0"/>
              </a:rPr>
            </a:br>
            <a:r>
              <a:rPr lang="en-US" sz="2200" b="1" dirty="0" smtClean="0">
                <a:solidFill>
                  <a:schemeClr val="accent6">
                    <a:lumMod val="75000"/>
                  </a:schemeClr>
                </a:solidFill>
                <a:latin typeface="Times New Roman" pitchFamily="18" charset="0"/>
                <a:cs typeface="Times New Roman" pitchFamily="18" charset="0"/>
              </a:rPr>
              <a:t/>
            </a:r>
            <a:br>
              <a:rPr lang="en-US" sz="2200" b="1" dirty="0" smtClean="0">
                <a:solidFill>
                  <a:schemeClr val="accent6">
                    <a:lumMod val="75000"/>
                  </a:schemeClr>
                </a:solidFill>
                <a:latin typeface="Times New Roman" pitchFamily="18" charset="0"/>
                <a:cs typeface="Times New Roman" pitchFamily="18" charset="0"/>
              </a:rPr>
            </a:br>
            <a:endParaRPr lang="en-US" sz="2200" b="1" dirty="0">
              <a:solidFill>
                <a:schemeClr val="accent6">
                  <a:lumMod val="75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0D7EE9ED-E13F-486F-A80D-5D2F3DC51E47}" type="slidenum">
              <a:rPr lang="en-US" smtClean="0"/>
              <a:pPr/>
              <a:t>2</a:t>
            </a:fld>
            <a:endParaRPr lang="en-US"/>
          </a:p>
        </p:txBody>
      </p:sp>
    </p:spTree>
    <p:extLst>
      <p:ext uri="{BB962C8B-B14F-4D97-AF65-F5344CB8AC3E}">
        <p14:creationId xmlns:p14="http://schemas.microsoft.com/office/powerpoint/2010/main" xmlns="" val="74161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85799"/>
          </a:xfrm>
        </p:spPr>
        <p:txBody>
          <a:bodyPr>
            <a:normAutofit/>
          </a:bodyPr>
          <a:lstStyle/>
          <a:p>
            <a:r>
              <a:rPr lang="en-US" sz="3600" b="1" dirty="0">
                <a:solidFill>
                  <a:schemeClr val="hlink"/>
                </a:solidFill>
              </a:rPr>
              <a:t>Thông qua ví dụ này giúp HS</a:t>
            </a:r>
            <a:r>
              <a:rPr lang="en-US" sz="3600" dirty="0"/>
              <a:t>:</a:t>
            </a:r>
          </a:p>
        </p:txBody>
      </p:sp>
      <p:sp>
        <p:nvSpPr>
          <p:cNvPr id="3" name="Subtitle 2"/>
          <p:cNvSpPr>
            <a:spLocks noGrp="1"/>
          </p:cNvSpPr>
          <p:nvPr>
            <p:ph type="subTitle" idx="1"/>
          </p:nvPr>
        </p:nvSpPr>
        <p:spPr>
          <a:xfrm>
            <a:off x="304800" y="1600200"/>
            <a:ext cx="8610600" cy="4724400"/>
          </a:xfrm>
        </p:spPr>
        <p:txBody>
          <a:bodyPr/>
          <a:lstStyle/>
          <a:p>
            <a:pPr marL="609600" indent="-609600" algn="l">
              <a:lnSpc>
                <a:spcPct val="90000"/>
              </a:lnSpc>
              <a:buFontTx/>
              <a:buAutoNum type="arabicPeriod"/>
            </a:pPr>
            <a:r>
              <a:rPr lang="en-US" b="1" dirty="0">
                <a:solidFill>
                  <a:schemeClr val="tx1"/>
                </a:solidFill>
              </a:rPr>
              <a:t>Khả năng vận </a:t>
            </a:r>
            <a:r>
              <a:rPr lang="en-US" b="1" dirty="0" err="1">
                <a:solidFill>
                  <a:schemeClr val="tx1"/>
                </a:solidFill>
              </a:rPr>
              <a:t>dụng</a:t>
            </a:r>
            <a:r>
              <a:rPr lang="en-US" b="1" dirty="0">
                <a:solidFill>
                  <a:schemeClr val="tx1"/>
                </a:solidFill>
              </a:rPr>
              <a:t> </a:t>
            </a:r>
            <a:r>
              <a:rPr lang="en-US" b="1" dirty="0" err="1" smtClean="0">
                <a:solidFill>
                  <a:schemeClr val="tx1"/>
                </a:solidFill>
              </a:rPr>
              <a:t>kĩ</a:t>
            </a:r>
            <a:r>
              <a:rPr lang="en-US" b="1" dirty="0" smtClean="0">
                <a:solidFill>
                  <a:schemeClr val="tx1"/>
                </a:solidFill>
              </a:rPr>
              <a:t> </a:t>
            </a:r>
            <a:r>
              <a:rPr lang="en-US" b="1" dirty="0" err="1" smtClean="0">
                <a:solidFill>
                  <a:schemeClr val="tx1"/>
                </a:solidFill>
              </a:rPr>
              <a:t>năng</a:t>
            </a:r>
            <a:r>
              <a:rPr lang="en-US" b="1" dirty="0" smtClean="0">
                <a:solidFill>
                  <a:schemeClr val="tx1"/>
                </a:solidFill>
              </a:rPr>
              <a:t> </a:t>
            </a:r>
            <a:r>
              <a:rPr lang="en-US" b="1" dirty="0">
                <a:solidFill>
                  <a:schemeClr val="tx1"/>
                </a:solidFill>
              </a:rPr>
              <a:t>so sánh, tính toán </a:t>
            </a:r>
            <a:r>
              <a:rPr lang="en-US" b="1" dirty="0" smtClean="0">
                <a:solidFill>
                  <a:schemeClr val="tx1"/>
                </a:solidFill>
              </a:rPr>
              <a:t>với các </a:t>
            </a:r>
            <a:r>
              <a:rPr lang="en-US" b="1" dirty="0">
                <a:solidFill>
                  <a:schemeClr val="tx1"/>
                </a:solidFill>
              </a:rPr>
              <a:t>số đo thời gian trong </a:t>
            </a:r>
            <a:r>
              <a:rPr lang="en-US" b="1" dirty="0" err="1">
                <a:solidFill>
                  <a:schemeClr val="tx1"/>
                </a:solidFill>
              </a:rPr>
              <a:t>cuộc</a:t>
            </a:r>
            <a:r>
              <a:rPr lang="en-US" b="1" dirty="0">
                <a:solidFill>
                  <a:schemeClr val="tx1"/>
                </a:solidFill>
              </a:rPr>
              <a:t> </a:t>
            </a:r>
            <a:r>
              <a:rPr lang="en-US" b="1" dirty="0" err="1" smtClean="0">
                <a:solidFill>
                  <a:schemeClr val="tx1"/>
                </a:solidFill>
              </a:rPr>
              <a:t>sống</a:t>
            </a:r>
            <a:r>
              <a:rPr lang="en-US" b="1" dirty="0" smtClean="0">
                <a:solidFill>
                  <a:schemeClr val="tx1"/>
                </a:solidFill>
              </a:rPr>
              <a:t>. </a:t>
            </a:r>
            <a:endParaRPr lang="en-US" b="1" dirty="0">
              <a:solidFill>
                <a:schemeClr val="tx1"/>
              </a:solidFill>
            </a:endParaRPr>
          </a:p>
          <a:p>
            <a:pPr marL="609600" indent="-609600" algn="l">
              <a:lnSpc>
                <a:spcPct val="90000"/>
              </a:lnSpc>
              <a:buFontTx/>
              <a:buAutoNum type="arabicPeriod"/>
            </a:pPr>
            <a:r>
              <a:rPr lang="en-US" b="1" dirty="0">
                <a:solidFill>
                  <a:schemeClr val="tx1"/>
                </a:solidFill>
              </a:rPr>
              <a:t>Có thói quen quan tâm đến cộng đồng và vận </a:t>
            </a:r>
            <a:r>
              <a:rPr lang="en-US" b="1" dirty="0" err="1">
                <a:solidFill>
                  <a:schemeClr val="tx1"/>
                </a:solidFill>
              </a:rPr>
              <a:t>dụng</a:t>
            </a:r>
            <a:r>
              <a:rPr lang="en-US" b="1" dirty="0">
                <a:solidFill>
                  <a:schemeClr val="tx1"/>
                </a:solidFill>
              </a:rPr>
              <a:t> </a:t>
            </a:r>
            <a:r>
              <a:rPr lang="en-US" b="1" dirty="0" err="1" smtClean="0">
                <a:solidFill>
                  <a:schemeClr val="tx1"/>
                </a:solidFill>
              </a:rPr>
              <a:t>kiến</a:t>
            </a:r>
            <a:r>
              <a:rPr lang="en-US" b="1" dirty="0" smtClean="0">
                <a:solidFill>
                  <a:schemeClr val="tx1"/>
                </a:solidFill>
              </a:rPr>
              <a:t> </a:t>
            </a:r>
            <a:r>
              <a:rPr lang="en-US" b="1" dirty="0">
                <a:solidFill>
                  <a:schemeClr val="tx1"/>
                </a:solidFill>
              </a:rPr>
              <a:t>thức vào </a:t>
            </a:r>
            <a:r>
              <a:rPr lang="en-US" b="1" dirty="0" err="1">
                <a:solidFill>
                  <a:schemeClr val="tx1"/>
                </a:solidFill>
              </a:rPr>
              <a:t>cuộc</a:t>
            </a:r>
            <a:r>
              <a:rPr lang="en-US" b="1" dirty="0">
                <a:solidFill>
                  <a:schemeClr val="tx1"/>
                </a:solidFill>
              </a:rPr>
              <a:t> </a:t>
            </a:r>
            <a:r>
              <a:rPr lang="en-US" b="1" dirty="0" err="1" smtClean="0">
                <a:solidFill>
                  <a:schemeClr val="tx1"/>
                </a:solidFill>
              </a:rPr>
              <a:t>sống</a:t>
            </a:r>
            <a:r>
              <a:rPr lang="en-US" b="1" dirty="0" smtClean="0">
                <a:solidFill>
                  <a:schemeClr val="tx1"/>
                </a:solidFill>
              </a:rPr>
              <a:t>, </a:t>
            </a:r>
            <a:r>
              <a:rPr lang="en-US" b="1" dirty="0" err="1" smtClean="0">
                <a:solidFill>
                  <a:schemeClr val="tx1"/>
                </a:solidFill>
              </a:rPr>
              <a:t>trong</a:t>
            </a:r>
            <a:r>
              <a:rPr lang="en-US" b="1" dirty="0" smtClean="0">
                <a:solidFill>
                  <a:schemeClr val="tx1"/>
                </a:solidFill>
              </a:rPr>
              <a:t> </a:t>
            </a:r>
            <a:r>
              <a:rPr lang="en-US" b="1" dirty="0" err="1">
                <a:solidFill>
                  <a:schemeClr val="tx1"/>
                </a:solidFill>
              </a:rPr>
              <a:t>gia</a:t>
            </a:r>
            <a:r>
              <a:rPr lang="en-US" b="1" dirty="0">
                <a:solidFill>
                  <a:schemeClr val="tx1"/>
                </a:solidFill>
              </a:rPr>
              <a:t> </a:t>
            </a:r>
            <a:r>
              <a:rPr lang="en-US" b="1" dirty="0" err="1" smtClean="0">
                <a:solidFill>
                  <a:schemeClr val="tx1"/>
                </a:solidFill>
              </a:rPr>
              <a:t>đình</a:t>
            </a:r>
            <a:r>
              <a:rPr lang="en-US" b="1" dirty="0" smtClean="0">
                <a:solidFill>
                  <a:schemeClr val="tx1"/>
                </a:solidFill>
              </a:rPr>
              <a:t>.</a:t>
            </a:r>
            <a:endParaRPr lang="en-US" b="1" dirty="0">
              <a:solidFill>
                <a:schemeClr val="tx1"/>
              </a:solidFill>
            </a:endParaRPr>
          </a:p>
          <a:p>
            <a:pPr marL="609600" indent="-609600" algn="l">
              <a:lnSpc>
                <a:spcPct val="90000"/>
              </a:lnSpc>
              <a:buFontTx/>
              <a:buAutoNum type="arabicPeriod"/>
            </a:pPr>
            <a:r>
              <a:rPr lang="en-US" b="1" dirty="0">
                <a:solidFill>
                  <a:schemeClr val="tx1"/>
                </a:solidFill>
              </a:rPr>
              <a:t>Phát triển năng lực </a:t>
            </a:r>
            <a:r>
              <a:rPr lang="en-US" b="1" dirty="0" smtClean="0">
                <a:solidFill>
                  <a:schemeClr val="tx1"/>
                </a:solidFill>
              </a:rPr>
              <a:t>tính toán, năng lực giao </a:t>
            </a:r>
            <a:r>
              <a:rPr lang="en-US" b="1" dirty="0">
                <a:solidFill>
                  <a:schemeClr val="tx1"/>
                </a:solidFill>
              </a:rPr>
              <a:t>tiếp, khả năng quan sát và ghi chép các số liệu thu được từ một </a:t>
            </a:r>
            <a:r>
              <a:rPr lang="en-US" b="1" dirty="0" err="1">
                <a:solidFill>
                  <a:schemeClr val="tx1"/>
                </a:solidFill>
              </a:rPr>
              <a:t>quan</a:t>
            </a:r>
            <a:r>
              <a:rPr lang="en-US" b="1" dirty="0">
                <a:solidFill>
                  <a:schemeClr val="tx1"/>
                </a:solidFill>
              </a:rPr>
              <a:t> </a:t>
            </a:r>
            <a:r>
              <a:rPr lang="en-US" b="1" dirty="0" err="1" smtClean="0">
                <a:solidFill>
                  <a:schemeClr val="tx1"/>
                </a:solidFill>
              </a:rPr>
              <a:t>sát</a:t>
            </a:r>
            <a:r>
              <a:rPr lang="en-US" b="1" dirty="0" smtClean="0">
                <a:solidFill>
                  <a:schemeClr val="tx1"/>
                </a:solidFill>
              </a:rPr>
              <a:t>.</a:t>
            </a:r>
            <a:endParaRPr lang="en-US" b="1" dirty="0">
              <a:solidFill>
                <a:schemeClr val="tx1"/>
              </a:solidFill>
            </a:endParaRPr>
          </a:p>
          <a:p>
            <a:endParaRPr lang="en-US" dirty="0"/>
          </a:p>
        </p:txBody>
      </p:sp>
      <p:sp>
        <p:nvSpPr>
          <p:cNvPr id="5" name="Slide Number Placeholder 4"/>
          <p:cNvSpPr>
            <a:spLocks noGrp="1"/>
          </p:cNvSpPr>
          <p:nvPr>
            <p:ph type="sldNum" sz="quarter" idx="12"/>
          </p:nvPr>
        </p:nvSpPr>
        <p:spPr/>
        <p:txBody>
          <a:bodyPr/>
          <a:lstStyle/>
          <a:p>
            <a:fld id="{0D7EE9ED-E13F-486F-A80D-5D2F3DC51E47}" type="slidenum">
              <a:rPr lang="en-US" smtClean="0"/>
              <a:pPr/>
              <a:t>20</a:t>
            </a:fld>
            <a:endParaRPr lang="en-US"/>
          </a:p>
        </p:txBody>
      </p:sp>
    </p:spTree>
    <p:extLst>
      <p:ext uri="{BB962C8B-B14F-4D97-AF65-F5344CB8AC3E}">
        <p14:creationId xmlns:p14="http://schemas.microsoft.com/office/powerpoint/2010/main" xmlns="" val="3025275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914400"/>
          </a:xfrm>
        </p:spPr>
        <p:txBody>
          <a:bodyPr>
            <a:normAutofit/>
          </a:bodyPr>
          <a:lstStyle/>
          <a:p>
            <a:r>
              <a:rPr lang="en-US" sz="3200" b="1" dirty="0" smtClean="0">
                <a:solidFill>
                  <a:schemeClr val="accent6"/>
                </a:solidFill>
              </a:rPr>
              <a:t>VÍ DỤ 2.2</a:t>
            </a:r>
            <a:endParaRPr lang="en-US" sz="3200" b="1" dirty="0">
              <a:solidFill>
                <a:schemeClr val="accent6"/>
              </a:solidFill>
            </a:endParaRPr>
          </a:p>
        </p:txBody>
      </p:sp>
      <p:sp>
        <p:nvSpPr>
          <p:cNvPr id="3" name="Subtitle 2"/>
          <p:cNvSpPr>
            <a:spLocks noGrp="1"/>
          </p:cNvSpPr>
          <p:nvPr>
            <p:ph type="subTitle" idx="1"/>
          </p:nvPr>
        </p:nvSpPr>
        <p:spPr>
          <a:xfrm>
            <a:off x="609600" y="1295400"/>
            <a:ext cx="8305800" cy="5105400"/>
          </a:xfrm>
        </p:spPr>
        <p:txBody>
          <a:bodyPr>
            <a:normAutofit fontScale="92500" lnSpcReduction="20000"/>
          </a:bodyPr>
          <a:lstStyle/>
          <a:p>
            <a:pPr marL="457200" indent="-457200" algn="l">
              <a:buFont typeface="Arial" pitchFamily="34" charset="0"/>
              <a:buChar char="•"/>
            </a:pPr>
            <a:r>
              <a:rPr lang="en-US" b="1" dirty="0" smtClean="0">
                <a:solidFill>
                  <a:srgbClr val="CC3300"/>
                </a:solidFill>
              </a:rPr>
              <a:t>	Khi học “Đường gấp khúc”, ta tạo ra tình huống để HS vận </a:t>
            </a:r>
            <a:r>
              <a:rPr lang="en-US" b="1" dirty="0" err="1" smtClean="0">
                <a:solidFill>
                  <a:srgbClr val="CC3300"/>
                </a:solidFill>
              </a:rPr>
              <a:t>dụng</a:t>
            </a:r>
            <a:r>
              <a:rPr lang="en-US" b="1" dirty="0" smtClean="0">
                <a:solidFill>
                  <a:srgbClr val="CC3300"/>
                </a:solidFill>
              </a:rPr>
              <a:t> </a:t>
            </a:r>
            <a:r>
              <a:rPr lang="en-US" b="1" dirty="0" err="1" smtClean="0">
                <a:solidFill>
                  <a:srgbClr val="CC3300"/>
                </a:solidFill>
              </a:rPr>
              <a:t>kĩ</a:t>
            </a:r>
            <a:r>
              <a:rPr lang="en-US" b="1" dirty="0" smtClean="0">
                <a:solidFill>
                  <a:srgbClr val="CC3300"/>
                </a:solidFill>
              </a:rPr>
              <a:t> năng vẽ và tính toán độ dài đường gấp khúc vào cuộc sống:</a:t>
            </a:r>
          </a:p>
          <a:p>
            <a:pPr indent="449263" algn="l"/>
            <a:r>
              <a:rPr lang="en-US" b="1" dirty="0" err="1" smtClean="0">
                <a:solidFill>
                  <a:schemeClr val="tx1"/>
                </a:solidFill>
              </a:rPr>
              <a:t>Khối</a:t>
            </a:r>
            <a:r>
              <a:rPr lang="en-US" b="1" dirty="0" smtClean="0">
                <a:solidFill>
                  <a:schemeClr val="tx1"/>
                </a:solidFill>
              </a:rPr>
              <a:t> 3, 4, 5 </a:t>
            </a:r>
            <a:r>
              <a:rPr lang="en-US" b="1" dirty="0" err="1" smtClean="0">
                <a:solidFill>
                  <a:schemeClr val="tx1"/>
                </a:solidFill>
              </a:rPr>
              <a:t>của</a:t>
            </a:r>
            <a:r>
              <a:rPr lang="en-US" b="1" dirty="0" smtClean="0">
                <a:solidFill>
                  <a:schemeClr val="tx1"/>
                </a:solidFill>
              </a:rPr>
              <a:t> </a:t>
            </a:r>
            <a:r>
              <a:rPr lang="en-US" b="1" dirty="0" err="1" smtClean="0">
                <a:solidFill>
                  <a:schemeClr val="tx1"/>
                </a:solidFill>
              </a:rPr>
              <a:t>Trường</a:t>
            </a:r>
            <a:r>
              <a:rPr lang="en-US" b="1" dirty="0" smtClean="0">
                <a:solidFill>
                  <a:schemeClr val="tx1"/>
                </a:solidFill>
              </a:rPr>
              <a:t> </a:t>
            </a:r>
            <a:r>
              <a:rPr lang="en-US" b="1" dirty="0" err="1" smtClean="0">
                <a:solidFill>
                  <a:schemeClr val="tx1"/>
                </a:solidFill>
              </a:rPr>
              <a:t>tiểu</a:t>
            </a:r>
            <a:r>
              <a:rPr lang="en-US" b="1" dirty="0" smtClean="0">
                <a:solidFill>
                  <a:schemeClr val="tx1"/>
                </a:solidFill>
              </a:rPr>
              <a:t> </a:t>
            </a:r>
          </a:p>
          <a:p>
            <a:pPr indent="449263" algn="l"/>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Hoà</a:t>
            </a:r>
            <a:r>
              <a:rPr lang="en-US" b="1" dirty="0" smtClean="0">
                <a:solidFill>
                  <a:schemeClr val="tx1"/>
                </a:solidFill>
              </a:rPr>
              <a:t> </a:t>
            </a:r>
            <a:r>
              <a:rPr lang="en-US" b="1" dirty="0" err="1" smtClean="0">
                <a:solidFill>
                  <a:schemeClr val="tx1"/>
                </a:solidFill>
              </a:rPr>
              <a:t>Bình</a:t>
            </a:r>
            <a:r>
              <a:rPr lang="en-US" b="1" dirty="0" smtClean="0">
                <a:solidFill>
                  <a:schemeClr val="tx1"/>
                </a:solidFill>
              </a:rPr>
              <a:t> </a:t>
            </a:r>
            <a:r>
              <a:rPr lang="en-US" b="1" dirty="0" err="1" smtClean="0">
                <a:solidFill>
                  <a:schemeClr val="tx1"/>
                </a:solidFill>
              </a:rPr>
              <a:t>tổ</a:t>
            </a:r>
            <a:r>
              <a:rPr lang="en-US" b="1" dirty="0" smtClean="0">
                <a:solidFill>
                  <a:schemeClr val="tx1"/>
                </a:solidFill>
              </a:rPr>
              <a:t> </a:t>
            </a:r>
            <a:r>
              <a:rPr lang="en-US" b="1" dirty="0" err="1" smtClean="0">
                <a:solidFill>
                  <a:schemeClr val="tx1"/>
                </a:solidFill>
              </a:rPr>
              <a:t>chức</a:t>
            </a:r>
            <a:r>
              <a:rPr lang="en-US" b="1" dirty="0" smtClean="0">
                <a:solidFill>
                  <a:schemeClr val="tx1"/>
                </a:solidFill>
              </a:rPr>
              <a:t> </a:t>
            </a:r>
            <a:r>
              <a:rPr lang="en-US" b="1" dirty="0" err="1" smtClean="0">
                <a:solidFill>
                  <a:schemeClr val="tx1"/>
                </a:solidFill>
              </a:rPr>
              <a:t>cắm</a:t>
            </a:r>
            <a:endParaRPr lang="en-US" b="1" dirty="0" smtClean="0">
              <a:solidFill>
                <a:schemeClr val="tx1"/>
              </a:solidFill>
            </a:endParaRPr>
          </a:p>
          <a:p>
            <a:pPr indent="449263" algn="l"/>
            <a:r>
              <a:rPr lang="en-US" b="1" dirty="0" err="1" smtClean="0">
                <a:solidFill>
                  <a:schemeClr val="tx1"/>
                </a:solidFill>
              </a:rPr>
              <a:t>trại</a:t>
            </a:r>
            <a:r>
              <a:rPr lang="en-US" b="1" dirty="0" smtClean="0">
                <a:solidFill>
                  <a:schemeClr val="tx1"/>
                </a:solidFill>
              </a:rPr>
              <a:t>. Sơ đồ </a:t>
            </a:r>
            <a:r>
              <a:rPr lang="en-US" b="1" dirty="0" err="1" smtClean="0">
                <a:solidFill>
                  <a:schemeClr val="tx1"/>
                </a:solidFill>
              </a:rPr>
              <a:t>trại</a:t>
            </a:r>
            <a:r>
              <a:rPr lang="en-US" b="1" dirty="0" smtClean="0">
                <a:solidFill>
                  <a:schemeClr val="tx1"/>
                </a:solidFill>
              </a:rPr>
              <a:t> </a:t>
            </a:r>
            <a:r>
              <a:rPr lang="en-US" b="1" dirty="0" err="1" smtClean="0">
                <a:solidFill>
                  <a:schemeClr val="tx1"/>
                </a:solidFill>
              </a:rPr>
              <a:t>của</a:t>
            </a:r>
            <a:r>
              <a:rPr lang="en-US" b="1" dirty="0" smtClean="0">
                <a:solidFill>
                  <a:schemeClr val="tx1"/>
                </a:solidFill>
              </a:rPr>
              <a:t> </a:t>
            </a:r>
            <a:r>
              <a:rPr lang="en-US" b="1" dirty="0" err="1" smtClean="0">
                <a:solidFill>
                  <a:schemeClr val="tx1"/>
                </a:solidFill>
              </a:rPr>
              <a:t>các</a:t>
            </a:r>
            <a:r>
              <a:rPr lang="en-US" b="1" dirty="0" smtClean="0">
                <a:solidFill>
                  <a:schemeClr val="tx1"/>
                </a:solidFill>
              </a:rPr>
              <a:t> </a:t>
            </a:r>
            <a:r>
              <a:rPr lang="en-US" b="1" dirty="0" err="1" smtClean="0">
                <a:solidFill>
                  <a:schemeClr val="tx1"/>
                </a:solidFill>
              </a:rPr>
              <a:t>lớp</a:t>
            </a:r>
            <a:endParaRPr lang="en-US" b="1" dirty="0" smtClean="0">
              <a:solidFill>
                <a:schemeClr val="tx1"/>
              </a:solidFill>
            </a:endParaRPr>
          </a:p>
          <a:p>
            <a:pPr indent="449263" algn="l"/>
            <a:r>
              <a:rPr lang="en-US" b="1" dirty="0" err="1" smtClean="0">
                <a:solidFill>
                  <a:schemeClr val="tx1"/>
                </a:solidFill>
              </a:rPr>
              <a:t>như</a:t>
            </a:r>
            <a:r>
              <a:rPr lang="en-US" b="1" dirty="0" smtClean="0">
                <a:solidFill>
                  <a:schemeClr val="tx1"/>
                </a:solidFill>
              </a:rPr>
              <a:t> hình bên.</a:t>
            </a:r>
          </a:p>
          <a:p>
            <a:pPr indent="449263" algn="l"/>
            <a:r>
              <a:rPr lang="en-US" b="1" dirty="0" err="1" smtClean="0">
                <a:solidFill>
                  <a:schemeClr val="tx1"/>
                </a:solidFill>
              </a:rPr>
              <a:t>Chị</a:t>
            </a:r>
            <a:r>
              <a:rPr lang="en-US" b="1" dirty="0" smtClean="0">
                <a:solidFill>
                  <a:schemeClr val="tx1"/>
                </a:solidFill>
              </a:rPr>
              <a:t> Tổng phụ </a:t>
            </a:r>
            <a:r>
              <a:rPr lang="en-US" b="1" dirty="0" err="1" smtClean="0">
                <a:solidFill>
                  <a:schemeClr val="tx1"/>
                </a:solidFill>
              </a:rPr>
              <a:t>trách</a:t>
            </a:r>
            <a:r>
              <a:rPr lang="en-US" b="1" dirty="0" smtClean="0">
                <a:solidFill>
                  <a:schemeClr val="tx1"/>
                </a:solidFill>
              </a:rPr>
              <a:t> </a:t>
            </a:r>
            <a:r>
              <a:rPr lang="en-US" b="1" dirty="0" err="1" smtClean="0">
                <a:solidFill>
                  <a:schemeClr val="tx1"/>
                </a:solidFill>
              </a:rPr>
              <a:t>muốn</a:t>
            </a:r>
            <a:r>
              <a:rPr lang="en-US" b="1" dirty="0" smtClean="0">
                <a:solidFill>
                  <a:schemeClr val="tx1"/>
                </a:solidFill>
              </a:rPr>
              <a:t> </a:t>
            </a:r>
            <a:r>
              <a:rPr lang="en-US" b="1" dirty="0" err="1" smtClean="0">
                <a:solidFill>
                  <a:schemeClr val="tx1"/>
                </a:solidFill>
              </a:rPr>
              <a:t>đi</a:t>
            </a:r>
            <a:r>
              <a:rPr lang="en-US" b="1" dirty="0" smtClean="0">
                <a:solidFill>
                  <a:schemeClr val="tx1"/>
                </a:solidFill>
              </a:rPr>
              <a:t> một vòng qua tất cả các </a:t>
            </a:r>
            <a:r>
              <a:rPr lang="en-US" b="1" dirty="0" err="1" smtClean="0">
                <a:solidFill>
                  <a:schemeClr val="tx1"/>
                </a:solidFill>
              </a:rPr>
              <a:t>trại</a:t>
            </a:r>
            <a:r>
              <a:rPr lang="en-US" b="1" dirty="0" smtClean="0">
                <a:solidFill>
                  <a:schemeClr val="tx1"/>
                </a:solidFill>
              </a:rPr>
              <a:t> </a:t>
            </a:r>
            <a:r>
              <a:rPr lang="en-US" b="1" dirty="0" err="1" smtClean="0">
                <a:solidFill>
                  <a:schemeClr val="tx1"/>
                </a:solidFill>
              </a:rPr>
              <a:t>sao</a:t>
            </a:r>
            <a:r>
              <a:rPr lang="en-US" b="1" dirty="0" smtClean="0">
                <a:solidFill>
                  <a:schemeClr val="tx1"/>
                </a:solidFill>
              </a:rPr>
              <a:t> </a:t>
            </a:r>
            <a:r>
              <a:rPr lang="en-US" b="1" dirty="0" err="1" smtClean="0">
                <a:solidFill>
                  <a:schemeClr val="tx1"/>
                </a:solidFill>
              </a:rPr>
              <a:t>cho</a:t>
            </a:r>
            <a:r>
              <a:rPr lang="en-US" b="1" dirty="0" smtClean="0">
                <a:solidFill>
                  <a:schemeClr val="tx1"/>
                </a:solidFill>
              </a:rPr>
              <a:t> không </a:t>
            </a:r>
            <a:r>
              <a:rPr lang="en-US" b="1" dirty="0" err="1" smtClean="0">
                <a:solidFill>
                  <a:schemeClr val="tx1"/>
                </a:solidFill>
              </a:rPr>
              <a:t>phải</a:t>
            </a:r>
            <a:r>
              <a:rPr lang="en-US" b="1" dirty="0" smtClean="0">
                <a:solidFill>
                  <a:schemeClr val="tx1"/>
                </a:solidFill>
              </a:rPr>
              <a:t> </a:t>
            </a:r>
            <a:r>
              <a:rPr lang="en-US" b="1" dirty="0" err="1" smtClean="0">
                <a:solidFill>
                  <a:schemeClr val="tx1"/>
                </a:solidFill>
              </a:rPr>
              <a:t>đi</a:t>
            </a:r>
            <a:r>
              <a:rPr lang="en-US" b="1" dirty="0" smtClean="0">
                <a:solidFill>
                  <a:schemeClr val="tx1"/>
                </a:solidFill>
              </a:rPr>
              <a:t> </a:t>
            </a:r>
            <a:r>
              <a:rPr lang="en-US" b="1" dirty="0" err="1" smtClean="0">
                <a:solidFill>
                  <a:schemeClr val="tx1"/>
                </a:solidFill>
              </a:rPr>
              <a:t>tới</a:t>
            </a:r>
            <a:r>
              <a:rPr lang="en-US" b="1" dirty="0" smtClean="0">
                <a:solidFill>
                  <a:schemeClr val="tx1"/>
                </a:solidFill>
              </a:rPr>
              <a:t> trại nào hai </a:t>
            </a:r>
            <a:r>
              <a:rPr lang="en-US" b="1" dirty="0" err="1" smtClean="0">
                <a:solidFill>
                  <a:schemeClr val="tx1"/>
                </a:solidFill>
              </a:rPr>
              <a:t>lần</a:t>
            </a:r>
            <a:r>
              <a:rPr lang="en-US" b="1" dirty="0" smtClean="0">
                <a:solidFill>
                  <a:schemeClr val="tx1"/>
                </a:solidFill>
              </a:rPr>
              <a:t>!</a:t>
            </a:r>
          </a:p>
          <a:p>
            <a:pPr indent="449263" algn="l"/>
            <a:r>
              <a:rPr lang="en-US" b="1" dirty="0" err="1" smtClean="0">
                <a:solidFill>
                  <a:schemeClr val="tx1"/>
                </a:solidFill>
              </a:rPr>
              <a:t>Em</a:t>
            </a:r>
            <a:r>
              <a:rPr lang="en-US" b="1" dirty="0" smtClean="0">
                <a:solidFill>
                  <a:schemeClr val="tx1"/>
                </a:solidFill>
              </a:rPr>
              <a:t> </a:t>
            </a:r>
            <a:r>
              <a:rPr lang="en-US" b="1" dirty="0" err="1" smtClean="0">
                <a:solidFill>
                  <a:schemeClr val="tx1"/>
                </a:solidFill>
              </a:rPr>
              <a:t>hãy</a:t>
            </a:r>
            <a:r>
              <a:rPr lang="en-US" b="1" dirty="0" smtClean="0">
                <a:solidFill>
                  <a:schemeClr val="tx1"/>
                </a:solidFill>
              </a:rPr>
              <a:t> </a:t>
            </a:r>
            <a:r>
              <a:rPr lang="en-US" b="1" dirty="0" err="1" smtClean="0">
                <a:solidFill>
                  <a:schemeClr val="tx1"/>
                </a:solidFill>
              </a:rPr>
              <a:t>chỉ</a:t>
            </a:r>
            <a:r>
              <a:rPr lang="en-US" b="1" dirty="0" smtClean="0">
                <a:solidFill>
                  <a:schemeClr val="tx1"/>
                </a:solidFill>
              </a:rPr>
              <a:t> </a:t>
            </a:r>
            <a:r>
              <a:rPr lang="en-US" b="1" dirty="0" err="1" smtClean="0">
                <a:solidFill>
                  <a:schemeClr val="tx1"/>
                </a:solidFill>
              </a:rPr>
              <a:t>giúp</a:t>
            </a:r>
            <a:r>
              <a:rPr lang="en-US" b="1" dirty="0" smtClean="0">
                <a:solidFill>
                  <a:schemeClr val="tx1"/>
                </a:solidFill>
              </a:rPr>
              <a:t> </a:t>
            </a:r>
            <a:r>
              <a:rPr lang="en-US" b="1" dirty="0" err="1" smtClean="0">
                <a:solidFill>
                  <a:schemeClr val="tx1"/>
                </a:solidFill>
              </a:rPr>
              <a:t>chị</a:t>
            </a:r>
            <a:r>
              <a:rPr lang="en-US" b="1" dirty="0" smtClean="0">
                <a:solidFill>
                  <a:schemeClr val="tx1"/>
                </a:solidFill>
              </a:rPr>
              <a:t> </a:t>
            </a:r>
            <a:r>
              <a:rPr lang="en-US" b="1" dirty="0" err="1" smtClean="0">
                <a:solidFill>
                  <a:schemeClr val="tx1"/>
                </a:solidFill>
              </a:rPr>
              <a:t>cách</a:t>
            </a:r>
            <a:r>
              <a:rPr lang="en-US" b="1" dirty="0" smtClean="0">
                <a:solidFill>
                  <a:schemeClr val="tx1"/>
                </a:solidFill>
              </a:rPr>
              <a:t> </a:t>
            </a:r>
            <a:r>
              <a:rPr lang="en-US" b="1" dirty="0" err="1" smtClean="0">
                <a:solidFill>
                  <a:schemeClr val="tx1"/>
                </a:solidFill>
              </a:rPr>
              <a:t>đi</a:t>
            </a:r>
            <a:r>
              <a:rPr lang="en-US" b="1" dirty="0" smtClean="0">
                <a:solidFill>
                  <a:schemeClr val="tx1"/>
                </a:solidFill>
              </a:rPr>
              <a:t> </a:t>
            </a:r>
            <a:r>
              <a:rPr lang="en-US" b="1" dirty="0" err="1" smtClean="0">
                <a:solidFill>
                  <a:schemeClr val="tx1"/>
                </a:solidFill>
              </a:rPr>
              <a:t>nhé</a:t>
            </a:r>
            <a:r>
              <a:rPr lang="en-US" b="1" dirty="0" smtClean="0">
                <a:solidFill>
                  <a:schemeClr val="tx1"/>
                </a:solidFill>
              </a:rPr>
              <a:t>!</a:t>
            </a:r>
          </a:p>
          <a:p>
            <a:pPr indent="449263" algn="r"/>
            <a:r>
              <a:rPr lang="en-US" b="1" dirty="0" smtClean="0">
                <a:solidFill>
                  <a:schemeClr val="tx1"/>
                </a:solidFill>
              </a:rPr>
              <a:t>(</a:t>
            </a:r>
            <a:r>
              <a:rPr lang="en-US" b="1" dirty="0" err="1" smtClean="0">
                <a:solidFill>
                  <a:schemeClr val="tx1"/>
                </a:solidFill>
              </a:rPr>
              <a:t>Bài</a:t>
            </a:r>
            <a:r>
              <a:rPr lang="en-US" b="1" dirty="0" smtClean="0">
                <a:solidFill>
                  <a:schemeClr val="tx1"/>
                </a:solidFill>
              </a:rPr>
              <a:t> 9* </a:t>
            </a:r>
            <a:r>
              <a:rPr lang="en-US" b="1" dirty="0" err="1" smtClean="0">
                <a:solidFill>
                  <a:schemeClr val="tx1"/>
                </a:solidFill>
              </a:rPr>
              <a:t>Đề</a:t>
            </a:r>
            <a:r>
              <a:rPr lang="en-US" b="1" dirty="0" smtClean="0">
                <a:solidFill>
                  <a:schemeClr val="tx1"/>
                </a:solidFill>
              </a:rPr>
              <a:t> 2 </a:t>
            </a: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kì</a:t>
            </a:r>
            <a:r>
              <a:rPr lang="en-US" b="1" dirty="0" smtClean="0">
                <a:solidFill>
                  <a:schemeClr val="tx1"/>
                </a:solidFill>
              </a:rPr>
              <a:t> I </a:t>
            </a:r>
            <a:r>
              <a:rPr lang="en-US" b="1" dirty="0" err="1" smtClean="0">
                <a:solidFill>
                  <a:schemeClr val="tx1"/>
                </a:solidFill>
              </a:rPr>
              <a:t>Lớp</a:t>
            </a:r>
            <a:r>
              <a:rPr lang="en-US" b="1" dirty="0" smtClean="0">
                <a:solidFill>
                  <a:schemeClr val="tx1"/>
                </a:solidFill>
              </a:rPr>
              <a:t> 3, tr.24)</a:t>
            </a:r>
            <a:endParaRPr lang="en-US" dirty="0">
              <a:solidFill>
                <a:schemeClr val="tx1"/>
              </a:solidFill>
            </a:endParaRPr>
          </a:p>
        </p:txBody>
      </p:sp>
      <p:grpSp>
        <p:nvGrpSpPr>
          <p:cNvPr id="41" name="Group 40"/>
          <p:cNvGrpSpPr/>
          <p:nvPr/>
        </p:nvGrpSpPr>
        <p:grpSpPr>
          <a:xfrm>
            <a:off x="6357950" y="2643182"/>
            <a:ext cx="1949074" cy="1449008"/>
            <a:chOff x="6357950" y="2643182"/>
            <a:chExt cx="1949074" cy="1449008"/>
          </a:xfrm>
        </p:grpSpPr>
        <p:sp>
          <p:nvSpPr>
            <p:cNvPr id="17" name="5-Point Star 16"/>
            <p:cNvSpPr/>
            <p:nvPr/>
          </p:nvSpPr>
          <p:spPr>
            <a:xfrm>
              <a:off x="6357950" y="2643182"/>
              <a:ext cx="306000" cy="30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5-Point Star 17"/>
            <p:cNvSpPr/>
            <p:nvPr/>
          </p:nvSpPr>
          <p:spPr>
            <a:xfrm>
              <a:off x="6929454" y="2643182"/>
              <a:ext cx="306000" cy="30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5-Point Star 20"/>
            <p:cNvSpPr/>
            <p:nvPr/>
          </p:nvSpPr>
          <p:spPr>
            <a:xfrm>
              <a:off x="7429520" y="2643182"/>
              <a:ext cx="306000" cy="30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5-Point Star 21"/>
            <p:cNvSpPr/>
            <p:nvPr/>
          </p:nvSpPr>
          <p:spPr>
            <a:xfrm>
              <a:off x="8001024" y="2643182"/>
              <a:ext cx="306000" cy="30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5-Point Star 22"/>
            <p:cNvSpPr/>
            <p:nvPr/>
          </p:nvSpPr>
          <p:spPr>
            <a:xfrm>
              <a:off x="6357950" y="3194438"/>
              <a:ext cx="306000" cy="30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5-Point Star 23"/>
            <p:cNvSpPr/>
            <p:nvPr/>
          </p:nvSpPr>
          <p:spPr>
            <a:xfrm>
              <a:off x="6357950" y="3765942"/>
              <a:ext cx="306000" cy="30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5-Point Star 24"/>
            <p:cNvSpPr/>
            <p:nvPr/>
          </p:nvSpPr>
          <p:spPr>
            <a:xfrm>
              <a:off x="7980776" y="3786190"/>
              <a:ext cx="306000" cy="30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5-Point Star 26"/>
            <p:cNvSpPr/>
            <p:nvPr/>
          </p:nvSpPr>
          <p:spPr>
            <a:xfrm>
              <a:off x="8001024" y="3194438"/>
              <a:ext cx="306000" cy="30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5-Point Star 28"/>
            <p:cNvSpPr/>
            <p:nvPr/>
          </p:nvSpPr>
          <p:spPr>
            <a:xfrm>
              <a:off x="7429520" y="3194438"/>
              <a:ext cx="306000" cy="30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5-Point Star 29"/>
            <p:cNvSpPr/>
            <p:nvPr/>
          </p:nvSpPr>
          <p:spPr>
            <a:xfrm>
              <a:off x="7429520" y="3786190"/>
              <a:ext cx="306000" cy="30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5-Point Star 30"/>
            <p:cNvSpPr/>
            <p:nvPr/>
          </p:nvSpPr>
          <p:spPr>
            <a:xfrm>
              <a:off x="6929454" y="3194438"/>
              <a:ext cx="306000" cy="30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5-Point Star 31"/>
            <p:cNvSpPr/>
            <p:nvPr/>
          </p:nvSpPr>
          <p:spPr>
            <a:xfrm>
              <a:off x="6929454" y="3786190"/>
              <a:ext cx="306000" cy="30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 name="Slide Number Placeholder 4"/>
          <p:cNvSpPr>
            <a:spLocks noGrp="1"/>
          </p:cNvSpPr>
          <p:nvPr>
            <p:ph type="sldNum" sz="quarter" idx="12"/>
          </p:nvPr>
        </p:nvSpPr>
        <p:spPr/>
        <p:txBody>
          <a:bodyPr/>
          <a:lstStyle/>
          <a:p>
            <a:fld id="{0D7EE9ED-E13F-486F-A80D-5D2F3DC51E47}" type="slidenum">
              <a:rPr lang="en-US" smtClean="0"/>
              <a:pPr/>
              <a:t>21</a:t>
            </a:fld>
            <a:endParaRPr lang="en-US"/>
          </a:p>
        </p:txBody>
      </p:sp>
    </p:spTree>
    <p:extLst>
      <p:ext uri="{BB962C8B-B14F-4D97-AF65-F5344CB8AC3E}">
        <p14:creationId xmlns:p14="http://schemas.microsoft.com/office/powerpoint/2010/main" xmlns="" val="540118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l="7267" t="13225" r="1058" b="23825"/>
          <a:stretch>
            <a:fillRect/>
          </a:stretch>
        </p:blipFill>
        <p:spPr bwMode="auto">
          <a:xfrm>
            <a:off x="457200" y="1088441"/>
            <a:ext cx="8229600" cy="4520781"/>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D7EE9ED-E13F-486F-A80D-5D2F3DC51E47}"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14399"/>
          </a:xfrm>
        </p:spPr>
        <p:txBody>
          <a:bodyPr>
            <a:normAutofit/>
          </a:bodyPr>
          <a:lstStyle/>
          <a:p>
            <a:r>
              <a:rPr lang="en-US" sz="3600" b="1" dirty="0" smtClean="0">
                <a:solidFill>
                  <a:schemeClr val="hlink"/>
                </a:solidFill>
              </a:rPr>
              <a:t>Thông qua ví dụ này giúp HS:</a:t>
            </a:r>
            <a:endParaRPr lang="en-US" sz="3600" dirty="0"/>
          </a:p>
        </p:txBody>
      </p:sp>
      <p:sp>
        <p:nvSpPr>
          <p:cNvPr id="3" name="Subtitle 2"/>
          <p:cNvSpPr>
            <a:spLocks noGrp="1"/>
          </p:cNvSpPr>
          <p:nvPr>
            <p:ph type="subTitle" idx="1"/>
          </p:nvPr>
        </p:nvSpPr>
        <p:spPr>
          <a:xfrm>
            <a:off x="381000" y="1447800"/>
            <a:ext cx="8382000" cy="4981596"/>
          </a:xfrm>
        </p:spPr>
        <p:txBody>
          <a:bodyPr>
            <a:normAutofit fontScale="92500" lnSpcReduction="10000"/>
          </a:bodyPr>
          <a:lstStyle/>
          <a:p>
            <a:pPr marL="609600" indent="-609600" algn="l">
              <a:lnSpc>
                <a:spcPct val="110000"/>
              </a:lnSpc>
              <a:buFontTx/>
              <a:buAutoNum type="arabicPeriod"/>
            </a:pPr>
            <a:r>
              <a:rPr lang="en-US" b="1" dirty="0" smtClean="0">
                <a:solidFill>
                  <a:schemeClr val="tx1"/>
                </a:solidFill>
              </a:rPr>
              <a:t>Khả năng vận dụng kiến thức về đường gấp khúc </a:t>
            </a:r>
            <a:r>
              <a:rPr lang="en-US" b="1" dirty="0" err="1" smtClean="0">
                <a:solidFill>
                  <a:schemeClr val="tx1"/>
                </a:solidFill>
              </a:rPr>
              <a:t>và</a:t>
            </a:r>
            <a:r>
              <a:rPr lang="en-US" b="1" dirty="0" smtClean="0">
                <a:solidFill>
                  <a:schemeClr val="tx1"/>
                </a:solidFill>
              </a:rPr>
              <a:t> </a:t>
            </a:r>
            <a:r>
              <a:rPr lang="en-US" b="1" dirty="0" err="1" smtClean="0">
                <a:solidFill>
                  <a:schemeClr val="tx1"/>
                </a:solidFill>
              </a:rPr>
              <a:t>kĩ</a:t>
            </a:r>
            <a:r>
              <a:rPr lang="en-US" b="1" dirty="0" smtClean="0">
                <a:solidFill>
                  <a:schemeClr val="tx1"/>
                </a:solidFill>
              </a:rPr>
              <a:t> năng thực hành </a:t>
            </a:r>
            <a:r>
              <a:rPr lang="vi-VN" b="1" dirty="0" smtClean="0">
                <a:solidFill>
                  <a:schemeClr val="tx1"/>
                </a:solidFill>
              </a:rPr>
              <a:t>vẽ</a:t>
            </a:r>
            <a:r>
              <a:rPr lang="en-US" b="1" dirty="0" smtClean="0">
                <a:solidFill>
                  <a:schemeClr val="tx1"/>
                </a:solidFill>
              </a:rPr>
              <a:t> đường gấp khúc </a:t>
            </a:r>
            <a:r>
              <a:rPr lang="en-US" b="1" dirty="0" err="1" smtClean="0">
                <a:solidFill>
                  <a:schemeClr val="tx1"/>
                </a:solidFill>
              </a:rPr>
              <a:t>vào</a:t>
            </a:r>
            <a:r>
              <a:rPr lang="en-US" dirty="0" smtClean="0">
                <a:solidFill>
                  <a:schemeClr val="tx1"/>
                </a:solidFill>
              </a:rPr>
              <a:t> </a:t>
            </a:r>
            <a:r>
              <a:rPr lang="en-US" b="1" dirty="0" err="1" smtClean="0">
                <a:solidFill>
                  <a:schemeClr val="tx1"/>
                </a:solidFill>
              </a:rPr>
              <a:t>thực</a:t>
            </a:r>
            <a:r>
              <a:rPr lang="en-US" b="1" dirty="0" smtClean="0">
                <a:solidFill>
                  <a:schemeClr val="tx1"/>
                </a:solidFill>
              </a:rPr>
              <a:t> tế </a:t>
            </a:r>
            <a:r>
              <a:rPr lang="en-US" b="1" dirty="0" err="1" smtClean="0">
                <a:solidFill>
                  <a:schemeClr val="tx1"/>
                </a:solidFill>
              </a:rPr>
              <a:t>cuộc</a:t>
            </a:r>
            <a:r>
              <a:rPr lang="en-US" b="1" dirty="0" smtClean="0">
                <a:solidFill>
                  <a:schemeClr val="tx1"/>
                </a:solidFill>
              </a:rPr>
              <a:t> </a:t>
            </a:r>
            <a:r>
              <a:rPr lang="en-US" b="1" dirty="0" err="1" smtClean="0">
                <a:solidFill>
                  <a:schemeClr val="tx1"/>
                </a:solidFill>
              </a:rPr>
              <a:t>sống</a:t>
            </a:r>
            <a:r>
              <a:rPr lang="en-US" b="1" dirty="0" smtClean="0">
                <a:solidFill>
                  <a:schemeClr val="tx1"/>
                </a:solidFill>
              </a:rPr>
              <a:t>.</a:t>
            </a:r>
          </a:p>
          <a:p>
            <a:pPr marL="609600" indent="-609600" algn="l">
              <a:lnSpc>
                <a:spcPct val="110000"/>
              </a:lnSpc>
              <a:buFontTx/>
              <a:buAutoNum type="arabicPeriod"/>
            </a:pPr>
            <a:r>
              <a:rPr lang="en-US" b="1" dirty="0" smtClean="0">
                <a:solidFill>
                  <a:schemeClr val="tx1"/>
                </a:solidFill>
              </a:rPr>
              <a:t>Thấy được ý nghĩa của những kiến thức về đường gấp khúc trong </a:t>
            </a:r>
            <a:r>
              <a:rPr lang="en-US" b="1" dirty="0" err="1" smtClean="0">
                <a:solidFill>
                  <a:schemeClr val="tx1"/>
                </a:solidFill>
              </a:rPr>
              <a:t>cuộc</a:t>
            </a:r>
            <a:r>
              <a:rPr lang="en-US" b="1" dirty="0" smtClean="0">
                <a:solidFill>
                  <a:schemeClr val="tx1"/>
                </a:solidFill>
              </a:rPr>
              <a:t> </a:t>
            </a:r>
            <a:r>
              <a:rPr lang="en-US" b="1" dirty="0" err="1" smtClean="0">
                <a:solidFill>
                  <a:schemeClr val="tx1"/>
                </a:solidFill>
              </a:rPr>
              <a:t>sống</a:t>
            </a:r>
            <a:r>
              <a:rPr lang="en-US" b="1" dirty="0" smtClean="0">
                <a:solidFill>
                  <a:schemeClr val="tx1"/>
                </a:solidFill>
              </a:rPr>
              <a:t>. </a:t>
            </a:r>
          </a:p>
          <a:p>
            <a:pPr marL="609600" indent="-609600" algn="l">
              <a:lnSpc>
                <a:spcPct val="110000"/>
              </a:lnSpc>
              <a:buFontTx/>
              <a:buAutoNum type="arabicPeriod"/>
            </a:pPr>
            <a:r>
              <a:rPr lang="en-US" b="1" dirty="0" smtClean="0">
                <a:solidFill>
                  <a:schemeClr val="tx1"/>
                </a:solidFill>
              </a:rPr>
              <a:t>Có thói quen vận dụng kiến thức và </a:t>
            </a:r>
            <a:r>
              <a:rPr lang="en-US" b="1" dirty="0" err="1" smtClean="0">
                <a:solidFill>
                  <a:schemeClr val="tx1"/>
                </a:solidFill>
              </a:rPr>
              <a:t>kĩ</a:t>
            </a:r>
            <a:r>
              <a:rPr lang="en-US" b="1" dirty="0" smtClean="0">
                <a:solidFill>
                  <a:schemeClr val="tx1"/>
                </a:solidFill>
              </a:rPr>
              <a:t> </a:t>
            </a:r>
            <a:r>
              <a:rPr lang="en-US" b="1" dirty="0" err="1" smtClean="0">
                <a:solidFill>
                  <a:schemeClr val="tx1"/>
                </a:solidFill>
              </a:rPr>
              <a:t>năng</a:t>
            </a:r>
            <a:r>
              <a:rPr lang="en-US" b="1" dirty="0" smtClean="0">
                <a:solidFill>
                  <a:schemeClr val="tx1"/>
                </a:solidFill>
              </a:rPr>
              <a:t> về đường gấp khúc để </a:t>
            </a:r>
            <a:r>
              <a:rPr lang="en-US" b="1" dirty="0" err="1" smtClean="0">
                <a:solidFill>
                  <a:schemeClr val="tx1"/>
                </a:solidFill>
              </a:rPr>
              <a:t>xử</a:t>
            </a:r>
            <a:r>
              <a:rPr lang="en-US" b="1" dirty="0" smtClean="0">
                <a:solidFill>
                  <a:schemeClr val="tx1"/>
                </a:solidFill>
              </a:rPr>
              <a:t> </a:t>
            </a:r>
            <a:r>
              <a:rPr lang="en-US" b="1" dirty="0" err="1" smtClean="0">
                <a:solidFill>
                  <a:schemeClr val="tx1"/>
                </a:solidFill>
              </a:rPr>
              <a:t>lí</a:t>
            </a:r>
            <a:r>
              <a:rPr lang="en-US" b="1" dirty="0" smtClean="0">
                <a:solidFill>
                  <a:schemeClr val="tx1"/>
                </a:solidFill>
              </a:rPr>
              <a:t> các tình huống gặp trong cuộc sống </a:t>
            </a:r>
            <a:r>
              <a:rPr lang="en-US" b="1" dirty="0" err="1" smtClean="0">
                <a:solidFill>
                  <a:schemeClr val="tx1"/>
                </a:solidFill>
              </a:rPr>
              <a:t>hàng</a:t>
            </a:r>
            <a:r>
              <a:rPr lang="en-US" b="1" dirty="0" smtClean="0">
                <a:solidFill>
                  <a:schemeClr val="tx1"/>
                </a:solidFill>
              </a:rPr>
              <a:t> </a:t>
            </a:r>
            <a:r>
              <a:rPr lang="en-US" b="1" dirty="0" err="1" smtClean="0">
                <a:solidFill>
                  <a:schemeClr val="tx1"/>
                </a:solidFill>
              </a:rPr>
              <a:t>ngày</a:t>
            </a:r>
            <a:r>
              <a:rPr lang="en-US" b="1" dirty="0" smtClean="0">
                <a:solidFill>
                  <a:schemeClr val="tx1"/>
                </a:solidFill>
              </a:rPr>
              <a:t>.</a:t>
            </a:r>
          </a:p>
          <a:p>
            <a:pPr marL="609600" indent="-609600" algn="l">
              <a:lnSpc>
                <a:spcPct val="110000"/>
              </a:lnSpc>
              <a:buFontTx/>
              <a:buAutoNum type="arabicPeriod"/>
            </a:pPr>
            <a:r>
              <a:rPr lang="en-US" b="1" dirty="0" smtClean="0">
                <a:solidFill>
                  <a:schemeClr val="tx1"/>
                </a:solidFill>
              </a:rPr>
              <a:t>Phát triển năng lực tư duy hình học, năng lực giải quyết vấn đề, năng lực sáng tạo, …</a:t>
            </a:r>
          </a:p>
          <a:p>
            <a:pPr algn="l"/>
            <a:endParaRPr lang="en-US" dirty="0">
              <a:solidFill>
                <a:schemeClr val="tx1"/>
              </a:solidFill>
            </a:endParaRPr>
          </a:p>
        </p:txBody>
      </p:sp>
      <p:sp>
        <p:nvSpPr>
          <p:cNvPr id="5" name="Slide Number Placeholder 4"/>
          <p:cNvSpPr>
            <a:spLocks noGrp="1"/>
          </p:cNvSpPr>
          <p:nvPr>
            <p:ph type="sldNum" sz="quarter" idx="12"/>
          </p:nvPr>
        </p:nvSpPr>
        <p:spPr/>
        <p:txBody>
          <a:bodyPr/>
          <a:lstStyle/>
          <a:p>
            <a:fld id="{0D7EE9ED-E13F-486F-A80D-5D2F3DC51E47}" type="slidenum">
              <a:rPr lang="en-US" smtClean="0"/>
              <a:pPr/>
              <a:t>23</a:t>
            </a:fld>
            <a:endParaRPr lang="en-US"/>
          </a:p>
        </p:txBody>
      </p:sp>
    </p:spTree>
    <p:extLst>
      <p:ext uri="{BB962C8B-B14F-4D97-AF65-F5344CB8AC3E}">
        <p14:creationId xmlns:p14="http://schemas.microsoft.com/office/powerpoint/2010/main" xmlns="" val="3050858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762000"/>
          </a:xfrm>
        </p:spPr>
        <p:txBody>
          <a:bodyPr>
            <a:normAutofit/>
          </a:bodyPr>
          <a:lstStyle/>
          <a:p>
            <a:r>
              <a:rPr lang="en-US" sz="3600" b="1" dirty="0" smtClean="0"/>
              <a:t>LỚP 3</a:t>
            </a:r>
            <a:endParaRPr lang="en-US" sz="3600" b="1" dirty="0"/>
          </a:p>
        </p:txBody>
      </p:sp>
      <p:sp>
        <p:nvSpPr>
          <p:cNvPr id="3" name="Subtitle 2"/>
          <p:cNvSpPr>
            <a:spLocks noGrp="1"/>
          </p:cNvSpPr>
          <p:nvPr>
            <p:ph type="subTitle" idx="1"/>
          </p:nvPr>
        </p:nvSpPr>
        <p:spPr>
          <a:xfrm>
            <a:off x="381000" y="1295400"/>
            <a:ext cx="8610600" cy="5257800"/>
          </a:xfrm>
        </p:spPr>
        <p:txBody>
          <a:bodyPr>
            <a:normAutofit fontScale="85000" lnSpcReduction="20000"/>
          </a:bodyPr>
          <a:lstStyle/>
          <a:p>
            <a:pPr>
              <a:lnSpc>
                <a:spcPct val="90000"/>
              </a:lnSpc>
            </a:pPr>
            <a:r>
              <a:rPr lang="en-US" b="1" dirty="0" smtClean="0">
                <a:solidFill>
                  <a:schemeClr val="hlink"/>
                </a:solidFill>
              </a:rPr>
              <a:t>Ví dụ 3.1</a:t>
            </a:r>
          </a:p>
          <a:p>
            <a:pPr algn="l">
              <a:lnSpc>
                <a:spcPct val="120000"/>
              </a:lnSpc>
            </a:pPr>
            <a:r>
              <a:rPr lang="en-US" b="1" dirty="0" err="1" smtClean="0">
                <a:solidFill>
                  <a:srgbClr val="CC3300"/>
                </a:solidFill>
              </a:rPr>
              <a:t>Để</a:t>
            </a:r>
            <a:r>
              <a:rPr lang="en-US" b="1" dirty="0" smtClean="0">
                <a:solidFill>
                  <a:srgbClr val="CC3300"/>
                </a:solidFill>
              </a:rPr>
              <a:t> </a:t>
            </a:r>
            <a:r>
              <a:rPr lang="en-US" b="1" dirty="0" err="1" smtClean="0">
                <a:solidFill>
                  <a:srgbClr val="CC3300"/>
                </a:solidFill>
              </a:rPr>
              <a:t>tích</a:t>
            </a:r>
            <a:r>
              <a:rPr lang="en-US" b="1" dirty="0" smtClean="0">
                <a:solidFill>
                  <a:srgbClr val="CC3300"/>
                </a:solidFill>
              </a:rPr>
              <a:t> </a:t>
            </a:r>
            <a:r>
              <a:rPr lang="en-US" b="1" dirty="0" err="1" smtClean="0">
                <a:solidFill>
                  <a:srgbClr val="CC3300"/>
                </a:solidFill>
              </a:rPr>
              <a:t>hợp</a:t>
            </a:r>
            <a:r>
              <a:rPr lang="en-US" b="1" dirty="0" smtClean="0">
                <a:solidFill>
                  <a:srgbClr val="CC3300"/>
                </a:solidFill>
              </a:rPr>
              <a:t> </a:t>
            </a:r>
            <a:r>
              <a:rPr lang="en-US" b="1" dirty="0" err="1" smtClean="0">
                <a:solidFill>
                  <a:srgbClr val="CC3300"/>
                </a:solidFill>
              </a:rPr>
              <a:t>kiến</a:t>
            </a:r>
            <a:r>
              <a:rPr lang="en-US" b="1" dirty="0" smtClean="0">
                <a:solidFill>
                  <a:srgbClr val="CC3300"/>
                </a:solidFill>
              </a:rPr>
              <a:t> </a:t>
            </a:r>
            <a:r>
              <a:rPr lang="en-US" b="1" dirty="0" err="1" smtClean="0">
                <a:solidFill>
                  <a:srgbClr val="CC3300"/>
                </a:solidFill>
              </a:rPr>
              <a:t>thức</a:t>
            </a:r>
            <a:r>
              <a:rPr lang="en-US" b="1" dirty="0" smtClean="0">
                <a:solidFill>
                  <a:srgbClr val="CC3300"/>
                </a:solidFill>
              </a:rPr>
              <a:t> </a:t>
            </a:r>
            <a:r>
              <a:rPr lang="en-US" b="1" dirty="0" err="1" smtClean="0">
                <a:solidFill>
                  <a:srgbClr val="CC3300"/>
                </a:solidFill>
              </a:rPr>
              <a:t>và</a:t>
            </a:r>
            <a:r>
              <a:rPr lang="en-US" b="1" dirty="0" smtClean="0">
                <a:solidFill>
                  <a:srgbClr val="CC3300"/>
                </a:solidFill>
              </a:rPr>
              <a:t> </a:t>
            </a:r>
            <a:r>
              <a:rPr lang="en-US" b="1" dirty="0" err="1" smtClean="0">
                <a:solidFill>
                  <a:srgbClr val="CC3300"/>
                </a:solidFill>
              </a:rPr>
              <a:t>kĩ</a:t>
            </a:r>
            <a:r>
              <a:rPr lang="en-US" b="1" dirty="0" smtClean="0">
                <a:solidFill>
                  <a:srgbClr val="CC3300"/>
                </a:solidFill>
              </a:rPr>
              <a:t> </a:t>
            </a:r>
            <a:r>
              <a:rPr lang="en-US" b="1" dirty="0" err="1" smtClean="0">
                <a:solidFill>
                  <a:srgbClr val="CC3300"/>
                </a:solidFill>
              </a:rPr>
              <a:t>năng</a:t>
            </a:r>
            <a:r>
              <a:rPr lang="en-US" b="1" dirty="0" smtClean="0">
                <a:solidFill>
                  <a:srgbClr val="CC3300"/>
                </a:solidFill>
              </a:rPr>
              <a:t> </a:t>
            </a:r>
            <a:r>
              <a:rPr lang="en-US" b="1" dirty="0" err="1" smtClean="0">
                <a:solidFill>
                  <a:srgbClr val="CC3300"/>
                </a:solidFill>
              </a:rPr>
              <a:t>về</a:t>
            </a:r>
            <a:r>
              <a:rPr lang="en-US" b="1" dirty="0" smtClean="0">
                <a:solidFill>
                  <a:srgbClr val="CC3300"/>
                </a:solidFill>
              </a:rPr>
              <a:t> </a:t>
            </a:r>
            <a:r>
              <a:rPr lang="en-US" b="1" dirty="0" err="1" smtClean="0">
                <a:solidFill>
                  <a:srgbClr val="CC3300"/>
                </a:solidFill>
              </a:rPr>
              <a:t>đo</a:t>
            </a:r>
            <a:r>
              <a:rPr lang="en-US" b="1" dirty="0" smtClean="0">
                <a:solidFill>
                  <a:srgbClr val="CC3300"/>
                </a:solidFill>
              </a:rPr>
              <a:t> </a:t>
            </a:r>
            <a:r>
              <a:rPr lang="en-US" b="1" dirty="0" err="1" smtClean="0">
                <a:solidFill>
                  <a:srgbClr val="CC3300"/>
                </a:solidFill>
              </a:rPr>
              <a:t>độ</a:t>
            </a:r>
            <a:r>
              <a:rPr lang="en-US" b="1" dirty="0" smtClean="0">
                <a:solidFill>
                  <a:srgbClr val="CC3300"/>
                </a:solidFill>
              </a:rPr>
              <a:t> </a:t>
            </a:r>
            <a:r>
              <a:rPr lang="en-US" b="1" dirty="0" err="1" smtClean="0">
                <a:solidFill>
                  <a:srgbClr val="CC3300"/>
                </a:solidFill>
              </a:rPr>
              <a:t>dài</a:t>
            </a:r>
            <a:r>
              <a:rPr lang="en-US" b="1" dirty="0" smtClean="0">
                <a:solidFill>
                  <a:srgbClr val="CC3300"/>
                </a:solidFill>
              </a:rPr>
              <a:t> </a:t>
            </a:r>
            <a:r>
              <a:rPr lang="en-US" b="1" dirty="0" err="1" smtClean="0">
                <a:solidFill>
                  <a:srgbClr val="CC3300"/>
                </a:solidFill>
              </a:rPr>
              <a:t>và</a:t>
            </a:r>
            <a:r>
              <a:rPr lang="en-US" b="1" dirty="0" smtClean="0">
                <a:solidFill>
                  <a:srgbClr val="CC3300"/>
                </a:solidFill>
              </a:rPr>
              <a:t> </a:t>
            </a:r>
            <a:r>
              <a:rPr lang="en-US" b="1" dirty="0" err="1" smtClean="0">
                <a:solidFill>
                  <a:srgbClr val="CC3300"/>
                </a:solidFill>
              </a:rPr>
              <a:t>tiền</a:t>
            </a:r>
            <a:r>
              <a:rPr lang="en-US" b="1" dirty="0" smtClean="0">
                <a:solidFill>
                  <a:srgbClr val="CC3300"/>
                </a:solidFill>
              </a:rPr>
              <a:t> </a:t>
            </a:r>
            <a:r>
              <a:rPr lang="en-US" b="1" dirty="0" err="1" smtClean="0">
                <a:solidFill>
                  <a:srgbClr val="CC3300"/>
                </a:solidFill>
              </a:rPr>
              <a:t>Việt</a:t>
            </a:r>
            <a:r>
              <a:rPr lang="en-US" b="1" dirty="0" smtClean="0">
                <a:solidFill>
                  <a:srgbClr val="CC3300"/>
                </a:solidFill>
              </a:rPr>
              <a:t> Nam, </a:t>
            </a:r>
            <a:r>
              <a:rPr lang="en-US" b="1" dirty="0" err="1" smtClean="0">
                <a:solidFill>
                  <a:srgbClr val="CC3300"/>
                </a:solidFill>
              </a:rPr>
              <a:t>ta</a:t>
            </a:r>
            <a:r>
              <a:rPr lang="en-US" b="1" dirty="0" smtClean="0">
                <a:solidFill>
                  <a:srgbClr val="CC3300"/>
                </a:solidFill>
              </a:rPr>
              <a:t> </a:t>
            </a:r>
            <a:r>
              <a:rPr lang="en-US" b="1" dirty="0" err="1" smtClean="0">
                <a:solidFill>
                  <a:srgbClr val="CC3300"/>
                </a:solidFill>
              </a:rPr>
              <a:t>tạo</a:t>
            </a:r>
            <a:r>
              <a:rPr lang="en-US" b="1" dirty="0" smtClean="0">
                <a:solidFill>
                  <a:srgbClr val="CC3300"/>
                </a:solidFill>
              </a:rPr>
              <a:t> </a:t>
            </a:r>
            <a:r>
              <a:rPr lang="en-US" b="1" dirty="0" err="1" smtClean="0">
                <a:solidFill>
                  <a:srgbClr val="CC3300"/>
                </a:solidFill>
              </a:rPr>
              <a:t>ra</a:t>
            </a:r>
            <a:r>
              <a:rPr lang="en-US" b="1" dirty="0" smtClean="0">
                <a:solidFill>
                  <a:srgbClr val="CC3300"/>
                </a:solidFill>
              </a:rPr>
              <a:t> </a:t>
            </a:r>
            <a:r>
              <a:rPr lang="en-US" b="1" dirty="0" err="1" smtClean="0">
                <a:solidFill>
                  <a:srgbClr val="CC3300"/>
                </a:solidFill>
              </a:rPr>
              <a:t>tình</a:t>
            </a:r>
            <a:r>
              <a:rPr lang="en-US" b="1" dirty="0" smtClean="0">
                <a:solidFill>
                  <a:srgbClr val="CC3300"/>
                </a:solidFill>
              </a:rPr>
              <a:t> </a:t>
            </a:r>
            <a:r>
              <a:rPr lang="en-US" b="1" dirty="0" err="1" smtClean="0">
                <a:solidFill>
                  <a:srgbClr val="CC3300"/>
                </a:solidFill>
              </a:rPr>
              <a:t>huống</a:t>
            </a:r>
            <a:r>
              <a:rPr lang="en-US" b="1" dirty="0" smtClean="0">
                <a:solidFill>
                  <a:srgbClr val="CC3300"/>
                </a:solidFill>
              </a:rPr>
              <a:t> </a:t>
            </a:r>
            <a:r>
              <a:rPr lang="en-US" b="1" dirty="0" err="1" smtClean="0">
                <a:solidFill>
                  <a:srgbClr val="CC3300"/>
                </a:solidFill>
              </a:rPr>
              <a:t>để</a:t>
            </a:r>
            <a:r>
              <a:rPr lang="en-US" b="1" dirty="0" smtClean="0">
                <a:solidFill>
                  <a:srgbClr val="CC3300"/>
                </a:solidFill>
              </a:rPr>
              <a:t> HS </a:t>
            </a:r>
            <a:r>
              <a:rPr lang="en-US" b="1" dirty="0" err="1" smtClean="0">
                <a:solidFill>
                  <a:srgbClr val="CC3300"/>
                </a:solidFill>
              </a:rPr>
              <a:t>vận</a:t>
            </a:r>
            <a:r>
              <a:rPr lang="en-US" b="1" dirty="0" smtClean="0">
                <a:solidFill>
                  <a:srgbClr val="CC3300"/>
                </a:solidFill>
              </a:rPr>
              <a:t> </a:t>
            </a:r>
            <a:r>
              <a:rPr lang="en-US" b="1" dirty="0" err="1" smtClean="0">
                <a:solidFill>
                  <a:srgbClr val="CC3300"/>
                </a:solidFill>
              </a:rPr>
              <a:t>dụng</a:t>
            </a:r>
            <a:r>
              <a:rPr lang="en-US" b="1" dirty="0" smtClean="0">
                <a:solidFill>
                  <a:srgbClr val="CC3300"/>
                </a:solidFill>
              </a:rPr>
              <a:t> </a:t>
            </a:r>
            <a:r>
              <a:rPr lang="en-US" b="1" dirty="0" err="1" smtClean="0">
                <a:solidFill>
                  <a:srgbClr val="CC3300"/>
                </a:solidFill>
              </a:rPr>
              <a:t>vào</a:t>
            </a:r>
            <a:r>
              <a:rPr lang="en-US" b="1" dirty="0" smtClean="0">
                <a:solidFill>
                  <a:srgbClr val="CC3300"/>
                </a:solidFill>
              </a:rPr>
              <a:t> </a:t>
            </a:r>
            <a:r>
              <a:rPr lang="en-US" b="1" dirty="0" err="1" smtClean="0">
                <a:solidFill>
                  <a:srgbClr val="CC3300"/>
                </a:solidFill>
              </a:rPr>
              <a:t>cuộc</a:t>
            </a:r>
            <a:r>
              <a:rPr lang="en-US" b="1" dirty="0" smtClean="0">
                <a:solidFill>
                  <a:srgbClr val="CC3300"/>
                </a:solidFill>
              </a:rPr>
              <a:t> </a:t>
            </a:r>
            <a:r>
              <a:rPr lang="en-US" b="1" dirty="0" err="1" smtClean="0">
                <a:solidFill>
                  <a:srgbClr val="CC3300"/>
                </a:solidFill>
              </a:rPr>
              <a:t>sống</a:t>
            </a:r>
            <a:r>
              <a:rPr lang="en-US" b="1" dirty="0" smtClean="0">
                <a:solidFill>
                  <a:srgbClr val="CC3300"/>
                </a:solidFill>
              </a:rPr>
              <a:t>:</a:t>
            </a:r>
          </a:p>
          <a:p>
            <a:pPr algn="l">
              <a:lnSpc>
                <a:spcPct val="120000"/>
              </a:lnSpc>
            </a:pPr>
            <a:r>
              <a:rPr lang="en-US" b="1" dirty="0" err="1" smtClean="0">
                <a:solidFill>
                  <a:schemeClr val="tx1"/>
                </a:solidFill>
              </a:rPr>
              <a:t>Em</a:t>
            </a:r>
            <a:r>
              <a:rPr lang="en-US" b="1" dirty="0" smtClean="0">
                <a:solidFill>
                  <a:schemeClr val="tx1"/>
                </a:solidFill>
              </a:rPr>
              <a:t> tìm hiểu rồi điền số thích hợp vào chỗ trống:</a:t>
            </a:r>
          </a:p>
          <a:p>
            <a:pPr marL="266700" indent="-266700" algn="l">
              <a:lnSpc>
                <a:spcPct val="120000"/>
              </a:lnSpc>
            </a:pPr>
            <a:r>
              <a:rPr lang="en-US" b="1" dirty="0" smtClean="0">
                <a:solidFill>
                  <a:schemeClr val="tx1"/>
                </a:solidFill>
              </a:rPr>
              <a:t>a) </a:t>
            </a:r>
            <a:r>
              <a:rPr lang="en-US" b="1" dirty="0" err="1" smtClean="0">
                <a:solidFill>
                  <a:schemeClr val="tx1"/>
                </a:solidFill>
              </a:rPr>
              <a:t>Mỗi</a:t>
            </a:r>
            <a:r>
              <a:rPr lang="en-US" b="1" dirty="0" smtClean="0">
                <a:solidFill>
                  <a:schemeClr val="tx1"/>
                </a:solidFill>
              </a:rPr>
              <a:t> </a:t>
            </a:r>
            <a:r>
              <a:rPr lang="en-US" b="1" dirty="0" err="1" smtClean="0">
                <a:solidFill>
                  <a:schemeClr val="tx1"/>
                </a:solidFill>
              </a:rPr>
              <a:t>bộ</a:t>
            </a:r>
            <a:r>
              <a:rPr lang="en-US" b="1" dirty="0" smtClean="0">
                <a:solidFill>
                  <a:schemeClr val="tx1"/>
                </a:solidFill>
              </a:rPr>
              <a:t> </a:t>
            </a:r>
            <a:r>
              <a:rPr lang="en-US" b="1" dirty="0" err="1" smtClean="0">
                <a:solidFill>
                  <a:schemeClr val="tx1"/>
                </a:solidFill>
              </a:rPr>
              <a:t>quần</a:t>
            </a:r>
            <a:r>
              <a:rPr lang="en-US" b="1" dirty="0" smtClean="0">
                <a:solidFill>
                  <a:schemeClr val="tx1"/>
                </a:solidFill>
              </a:rPr>
              <a:t> </a:t>
            </a:r>
            <a:r>
              <a:rPr lang="en-US" b="1" dirty="0" err="1" smtClean="0">
                <a:solidFill>
                  <a:schemeClr val="tx1"/>
                </a:solidFill>
              </a:rPr>
              <a:t>áo</a:t>
            </a:r>
            <a:r>
              <a:rPr lang="en-US" b="1" dirty="0" smtClean="0">
                <a:solidFill>
                  <a:schemeClr val="tx1"/>
                </a:solidFill>
              </a:rPr>
              <a:t> </a:t>
            </a:r>
            <a:r>
              <a:rPr lang="en-US" b="1" dirty="0" err="1" smtClean="0">
                <a:solidFill>
                  <a:schemeClr val="tx1"/>
                </a:solidFill>
              </a:rPr>
              <a:t>của</a:t>
            </a:r>
            <a:r>
              <a:rPr lang="en-US" b="1" dirty="0" smtClean="0">
                <a:solidFill>
                  <a:schemeClr val="tx1"/>
                </a:solidFill>
              </a:rPr>
              <a:t> </a:t>
            </a:r>
            <a:r>
              <a:rPr lang="en-US" b="1" dirty="0" err="1" smtClean="0">
                <a:solidFill>
                  <a:schemeClr val="tx1"/>
                </a:solidFill>
              </a:rPr>
              <a:t>em</a:t>
            </a:r>
            <a:r>
              <a:rPr lang="en-US" b="1" dirty="0" smtClean="0">
                <a:solidFill>
                  <a:schemeClr val="tx1"/>
                </a:solidFill>
              </a:rPr>
              <a:t> may </a:t>
            </a:r>
            <a:r>
              <a:rPr lang="en-US" b="1" dirty="0" err="1" smtClean="0">
                <a:solidFill>
                  <a:schemeClr val="tx1"/>
                </a:solidFill>
              </a:rPr>
              <a:t>hết</a:t>
            </a:r>
            <a:r>
              <a:rPr lang="en-US" b="1" dirty="0" smtClean="0">
                <a:solidFill>
                  <a:schemeClr val="tx1"/>
                </a:solidFill>
              </a:rPr>
              <a:t> </a:t>
            </a:r>
            <a:r>
              <a:rPr lang="en-US" b="1" dirty="0" err="1" smtClean="0">
                <a:solidFill>
                  <a:schemeClr val="tx1"/>
                </a:solidFill>
              </a:rPr>
              <a:t>khoảng</a:t>
            </a:r>
            <a:r>
              <a:rPr lang="en-US" b="1" dirty="0" smtClean="0">
                <a:solidFill>
                  <a:schemeClr val="tx1"/>
                </a:solidFill>
              </a:rPr>
              <a:t> …….m </a:t>
            </a:r>
            <a:r>
              <a:rPr lang="en-US" b="1" dirty="0" err="1" smtClean="0">
                <a:solidFill>
                  <a:schemeClr val="tx1"/>
                </a:solidFill>
              </a:rPr>
              <a:t>vải</a:t>
            </a:r>
            <a:r>
              <a:rPr lang="en-US" b="1" dirty="0" smtClean="0">
                <a:solidFill>
                  <a:schemeClr val="tx1"/>
                </a:solidFill>
              </a:rPr>
              <a:t>. (</a:t>
            </a:r>
            <a:r>
              <a:rPr lang="en-US" b="1" dirty="0" err="1" smtClean="0">
                <a:solidFill>
                  <a:schemeClr val="tx1"/>
                </a:solidFill>
              </a:rPr>
              <a:t>Chẳng</a:t>
            </a:r>
            <a:r>
              <a:rPr lang="en-US" b="1" dirty="0" smtClean="0">
                <a:solidFill>
                  <a:schemeClr val="tx1"/>
                </a:solidFill>
              </a:rPr>
              <a:t> </a:t>
            </a:r>
            <a:r>
              <a:rPr lang="en-US" b="1" dirty="0" err="1" smtClean="0">
                <a:solidFill>
                  <a:schemeClr val="tx1"/>
                </a:solidFill>
              </a:rPr>
              <a:t>hạn</a:t>
            </a:r>
            <a:r>
              <a:rPr lang="en-US" b="1" dirty="0" smtClean="0">
                <a:solidFill>
                  <a:schemeClr val="tx1"/>
                </a:solidFill>
              </a:rPr>
              <a:t> </a:t>
            </a:r>
            <a:r>
              <a:rPr lang="en-US" b="1" dirty="0" err="1" smtClean="0">
                <a:solidFill>
                  <a:schemeClr val="tx1"/>
                </a:solidFill>
              </a:rPr>
              <a:t>mỗi</a:t>
            </a:r>
            <a:r>
              <a:rPr lang="en-US" b="1" dirty="0" smtClean="0">
                <a:solidFill>
                  <a:schemeClr val="tx1"/>
                </a:solidFill>
              </a:rPr>
              <a:t> </a:t>
            </a:r>
            <a:r>
              <a:rPr lang="en-US" b="1" dirty="0" err="1" smtClean="0">
                <a:solidFill>
                  <a:schemeClr val="tx1"/>
                </a:solidFill>
              </a:rPr>
              <a:t>bộ</a:t>
            </a:r>
            <a:r>
              <a:rPr lang="en-US" b="1" dirty="0" smtClean="0">
                <a:solidFill>
                  <a:schemeClr val="tx1"/>
                </a:solidFill>
              </a:rPr>
              <a:t> </a:t>
            </a:r>
            <a:r>
              <a:rPr lang="en-US" b="1" dirty="0" err="1" smtClean="0">
                <a:solidFill>
                  <a:schemeClr val="tx1"/>
                </a:solidFill>
              </a:rPr>
              <a:t>quần</a:t>
            </a:r>
            <a:r>
              <a:rPr lang="en-US" b="1" dirty="0" smtClean="0">
                <a:solidFill>
                  <a:schemeClr val="tx1"/>
                </a:solidFill>
              </a:rPr>
              <a:t> </a:t>
            </a:r>
            <a:r>
              <a:rPr lang="en-US" b="1" dirty="0" err="1" smtClean="0">
                <a:solidFill>
                  <a:schemeClr val="tx1"/>
                </a:solidFill>
              </a:rPr>
              <a:t>áo</a:t>
            </a:r>
            <a:r>
              <a:rPr lang="en-US" b="1" dirty="0" smtClean="0">
                <a:solidFill>
                  <a:schemeClr val="tx1"/>
                </a:solidFill>
              </a:rPr>
              <a:t> </a:t>
            </a:r>
            <a:r>
              <a:rPr lang="en-US" b="1" dirty="0" err="1" smtClean="0">
                <a:solidFill>
                  <a:schemeClr val="tx1"/>
                </a:solidFill>
              </a:rPr>
              <a:t>của</a:t>
            </a:r>
            <a:r>
              <a:rPr lang="en-US" b="1" dirty="0" smtClean="0">
                <a:solidFill>
                  <a:schemeClr val="tx1"/>
                </a:solidFill>
              </a:rPr>
              <a:t> </a:t>
            </a:r>
            <a:r>
              <a:rPr lang="en-US" b="1" dirty="0" err="1" smtClean="0">
                <a:solidFill>
                  <a:schemeClr val="tx1"/>
                </a:solidFill>
              </a:rPr>
              <a:t>bạn</a:t>
            </a:r>
            <a:r>
              <a:rPr lang="en-US" b="1" dirty="0" smtClean="0">
                <a:solidFill>
                  <a:schemeClr val="tx1"/>
                </a:solidFill>
              </a:rPr>
              <a:t> </a:t>
            </a:r>
            <a:r>
              <a:rPr lang="en-US" b="1" dirty="0" err="1" smtClean="0">
                <a:solidFill>
                  <a:schemeClr val="tx1"/>
                </a:solidFill>
              </a:rPr>
              <a:t>Hoa</a:t>
            </a:r>
            <a:r>
              <a:rPr lang="en-US" b="1" dirty="0" smtClean="0">
                <a:solidFill>
                  <a:schemeClr val="tx1"/>
                </a:solidFill>
              </a:rPr>
              <a:t> may </a:t>
            </a:r>
            <a:r>
              <a:rPr lang="en-US" b="1" dirty="0" err="1" smtClean="0">
                <a:solidFill>
                  <a:schemeClr val="tx1"/>
                </a:solidFill>
              </a:rPr>
              <a:t>hết</a:t>
            </a:r>
            <a:r>
              <a:rPr lang="en-US" b="1" dirty="0" smtClean="0">
                <a:solidFill>
                  <a:schemeClr val="tx1"/>
                </a:solidFill>
              </a:rPr>
              <a:t> 3m </a:t>
            </a:r>
            <a:r>
              <a:rPr lang="en-US" b="1" dirty="0" err="1" smtClean="0">
                <a:solidFill>
                  <a:schemeClr val="tx1"/>
                </a:solidFill>
              </a:rPr>
              <a:t>vải</a:t>
            </a:r>
            <a:r>
              <a:rPr lang="en-US" b="1" dirty="0" smtClean="0">
                <a:solidFill>
                  <a:schemeClr val="tx1"/>
                </a:solidFill>
              </a:rPr>
              <a:t>)</a:t>
            </a:r>
          </a:p>
          <a:p>
            <a:pPr marL="266700" indent="-266700" algn="l">
              <a:lnSpc>
                <a:spcPct val="120000"/>
              </a:lnSpc>
            </a:pPr>
            <a:r>
              <a:rPr lang="en-US" b="1" dirty="0" smtClean="0">
                <a:solidFill>
                  <a:schemeClr val="tx1"/>
                </a:solidFill>
              </a:rPr>
              <a:t>b) </a:t>
            </a:r>
            <a:r>
              <a:rPr lang="en-US" b="1" dirty="0" err="1" smtClean="0">
                <a:solidFill>
                  <a:schemeClr val="tx1"/>
                </a:solidFill>
              </a:rPr>
              <a:t>Mỗi</a:t>
            </a:r>
            <a:r>
              <a:rPr lang="en-US" b="1" dirty="0" smtClean="0">
                <a:solidFill>
                  <a:schemeClr val="tx1"/>
                </a:solidFill>
              </a:rPr>
              <a:t> </a:t>
            </a:r>
            <a:r>
              <a:rPr lang="en-US" b="1" dirty="0" err="1" smtClean="0">
                <a:solidFill>
                  <a:schemeClr val="tx1"/>
                </a:solidFill>
              </a:rPr>
              <a:t>năm</a:t>
            </a:r>
            <a:r>
              <a:rPr lang="en-US" b="1" dirty="0" smtClean="0">
                <a:solidFill>
                  <a:schemeClr val="tx1"/>
                </a:solidFill>
              </a:rPr>
              <a:t> </a:t>
            </a:r>
            <a:r>
              <a:rPr lang="en-US" b="1" dirty="0" err="1" smtClean="0">
                <a:solidFill>
                  <a:schemeClr val="tx1"/>
                </a:solidFill>
              </a:rPr>
              <a:t>mẹ</a:t>
            </a:r>
            <a:r>
              <a:rPr lang="en-US" b="1" dirty="0" smtClean="0">
                <a:solidFill>
                  <a:schemeClr val="tx1"/>
                </a:solidFill>
              </a:rPr>
              <a:t> may </a:t>
            </a:r>
            <a:r>
              <a:rPr lang="en-US" b="1" dirty="0" err="1" smtClean="0">
                <a:solidFill>
                  <a:schemeClr val="tx1"/>
                </a:solidFill>
              </a:rPr>
              <a:t>cho</a:t>
            </a:r>
            <a:r>
              <a:rPr lang="en-US" b="1" dirty="0" smtClean="0">
                <a:solidFill>
                  <a:schemeClr val="tx1"/>
                </a:solidFill>
              </a:rPr>
              <a:t> </a:t>
            </a:r>
            <a:r>
              <a:rPr lang="en-US" b="1" dirty="0" err="1" smtClean="0">
                <a:solidFill>
                  <a:schemeClr val="tx1"/>
                </a:solidFill>
              </a:rPr>
              <a:t>em</a:t>
            </a:r>
            <a:r>
              <a:rPr lang="en-US" b="1" dirty="0" smtClean="0">
                <a:solidFill>
                  <a:schemeClr val="tx1"/>
                </a:solidFill>
              </a:rPr>
              <a:t> ……. </a:t>
            </a:r>
            <a:r>
              <a:rPr lang="en-US" b="1" dirty="0" err="1" smtClean="0">
                <a:solidFill>
                  <a:schemeClr val="tx1"/>
                </a:solidFill>
              </a:rPr>
              <a:t>bộ</a:t>
            </a:r>
            <a:r>
              <a:rPr lang="en-US" b="1" dirty="0" smtClean="0">
                <a:solidFill>
                  <a:schemeClr val="tx1"/>
                </a:solidFill>
              </a:rPr>
              <a:t> </a:t>
            </a:r>
            <a:r>
              <a:rPr lang="en-US" b="1" dirty="0" err="1" smtClean="0">
                <a:solidFill>
                  <a:schemeClr val="tx1"/>
                </a:solidFill>
              </a:rPr>
              <a:t>quần</a:t>
            </a:r>
            <a:r>
              <a:rPr lang="en-US" b="1" dirty="0" smtClean="0">
                <a:solidFill>
                  <a:schemeClr val="tx1"/>
                </a:solidFill>
              </a:rPr>
              <a:t> </a:t>
            </a:r>
            <a:r>
              <a:rPr lang="en-US" b="1" dirty="0" err="1" smtClean="0">
                <a:solidFill>
                  <a:schemeClr val="tx1"/>
                </a:solidFill>
              </a:rPr>
              <a:t>áo</a:t>
            </a:r>
            <a:r>
              <a:rPr lang="en-US" b="1" dirty="0" smtClean="0">
                <a:solidFill>
                  <a:schemeClr val="tx1"/>
                </a:solidFill>
              </a:rPr>
              <a:t>.</a:t>
            </a:r>
          </a:p>
          <a:p>
            <a:pPr marL="266700" indent="-266700" algn="l">
              <a:lnSpc>
                <a:spcPct val="120000"/>
              </a:lnSpc>
            </a:pPr>
            <a:r>
              <a:rPr lang="en-US" b="1" dirty="0" smtClean="0">
                <a:solidFill>
                  <a:schemeClr val="tx1"/>
                </a:solidFill>
              </a:rPr>
              <a:t>c) </a:t>
            </a:r>
            <a:r>
              <a:rPr lang="en-US" b="1" dirty="0" err="1" smtClean="0">
                <a:solidFill>
                  <a:schemeClr val="tx1"/>
                </a:solidFill>
              </a:rPr>
              <a:t>Mỗi</a:t>
            </a:r>
            <a:r>
              <a:rPr lang="en-US" b="1" dirty="0" smtClean="0">
                <a:solidFill>
                  <a:schemeClr val="tx1"/>
                </a:solidFill>
              </a:rPr>
              <a:t> </a:t>
            </a:r>
            <a:r>
              <a:rPr lang="en-US" b="1" dirty="0" err="1" smtClean="0">
                <a:solidFill>
                  <a:schemeClr val="tx1"/>
                </a:solidFill>
              </a:rPr>
              <a:t>năm</a:t>
            </a:r>
            <a:r>
              <a:rPr lang="en-US" b="1" dirty="0" smtClean="0">
                <a:solidFill>
                  <a:schemeClr val="tx1"/>
                </a:solidFill>
              </a:rPr>
              <a:t> </a:t>
            </a:r>
            <a:r>
              <a:rPr lang="en-US" b="1" dirty="0" err="1" smtClean="0">
                <a:solidFill>
                  <a:schemeClr val="tx1"/>
                </a:solidFill>
              </a:rPr>
              <a:t>em</a:t>
            </a:r>
            <a:r>
              <a:rPr lang="en-US" b="1" dirty="0" smtClean="0">
                <a:solidFill>
                  <a:schemeClr val="tx1"/>
                </a:solidFill>
              </a:rPr>
              <a:t> </a:t>
            </a:r>
            <a:r>
              <a:rPr lang="en-US" b="1" dirty="0" err="1" smtClean="0">
                <a:solidFill>
                  <a:schemeClr val="tx1"/>
                </a:solidFill>
              </a:rPr>
              <a:t>cần</a:t>
            </a:r>
            <a:r>
              <a:rPr lang="en-US" b="1" dirty="0" smtClean="0">
                <a:solidFill>
                  <a:schemeClr val="tx1"/>
                </a:solidFill>
              </a:rPr>
              <a:t> ……..m </a:t>
            </a:r>
            <a:r>
              <a:rPr lang="en-US" b="1" dirty="0" err="1" smtClean="0">
                <a:solidFill>
                  <a:schemeClr val="tx1"/>
                </a:solidFill>
              </a:rPr>
              <a:t>vải</a:t>
            </a:r>
            <a:r>
              <a:rPr lang="en-US" b="1" dirty="0" smtClean="0">
                <a:solidFill>
                  <a:schemeClr val="tx1"/>
                </a:solidFill>
              </a:rPr>
              <a:t> </a:t>
            </a:r>
            <a:r>
              <a:rPr lang="en-US" b="1" dirty="0" err="1" smtClean="0">
                <a:solidFill>
                  <a:schemeClr val="tx1"/>
                </a:solidFill>
              </a:rPr>
              <a:t>để</a:t>
            </a:r>
            <a:r>
              <a:rPr lang="en-US" b="1" dirty="0" smtClean="0">
                <a:solidFill>
                  <a:schemeClr val="tx1"/>
                </a:solidFill>
              </a:rPr>
              <a:t> may </a:t>
            </a:r>
            <a:r>
              <a:rPr lang="en-US" b="1" dirty="0" err="1" smtClean="0">
                <a:solidFill>
                  <a:schemeClr val="tx1"/>
                </a:solidFill>
              </a:rPr>
              <a:t>quần</a:t>
            </a:r>
            <a:r>
              <a:rPr lang="en-US" b="1" dirty="0" smtClean="0">
                <a:solidFill>
                  <a:schemeClr val="tx1"/>
                </a:solidFill>
              </a:rPr>
              <a:t> </a:t>
            </a:r>
            <a:r>
              <a:rPr lang="en-US" b="1" dirty="0" err="1" smtClean="0">
                <a:solidFill>
                  <a:schemeClr val="tx1"/>
                </a:solidFill>
              </a:rPr>
              <a:t>áo</a:t>
            </a:r>
            <a:r>
              <a:rPr lang="en-US" b="1" dirty="0" smtClean="0">
                <a:solidFill>
                  <a:schemeClr val="tx1"/>
                </a:solidFill>
              </a:rPr>
              <a:t>.</a:t>
            </a:r>
          </a:p>
          <a:p>
            <a:pPr marL="266700" indent="-266700" algn="l">
              <a:lnSpc>
                <a:spcPct val="120000"/>
              </a:lnSpc>
            </a:pPr>
            <a:r>
              <a:rPr lang="en-US" b="1" dirty="0" smtClean="0">
                <a:solidFill>
                  <a:schemeClr val="tx1"/>
                </a:solidFill>
              </a:rPr>
              <a:t>d) </a:t>
            </a:r>
            <a:r>
              <a:rPr lang="en-US" b="1" dirty="0" err="1" smtClean="0">
                <a:solidFill>
                  <a:schemeClr val="tx1"/>
                </a:solidFill>
              </a:rPr>
              <a:t>Nếu</a:t>
            </a:r>
            <a:r>
              <a:rPr lang="en-US" b="1" dirty="0" smtClean="0">
                <a:solidFill>
                  <a:schemeClr val="tx1"/>
                </a:solidFill>
              </a:rPr>
              <a:t> </a:t>
            </a:r>
            <a:r>
              <a:rPr lang="en-US" b="1" dirty="0" err="1" smtClean="0">
                <a:solidFill>
                  <a:schemeClr val="tx1"/>
                </a:solidFill>
              </a:rPr>
              <a:t>mỗi</a:t>
            </a:r>
            <a:r>
              <a:rPr lang="en-US" b="1" dirty="0" smtClean="0">
                <a:solidFill>
                  <a:schemeClr val="tx1"/>
                </a:solidFill>
              </a:rPr>
              <a:t> </a:t>
            </a:r>
            <a:r>
              <a:rPr lang="en-US" b="1" dirty="0" err="1" smtClean="0">
                <a:solidFill>
                  <a:schemeClr val="tx1"/>
                </a:solidFill>
              </a:rPr>
              <a:t>mét</a:t>
            </a:r>
            <a:r>
              <a:rPr lang="en-US" b="1" dirty="0" smtClean="0">
                <a:solidFill>
                  <a:schemeClr val="tx1"/>
                </a:solidFill>
              </a:rPr>
              <a:t> </a:t>
            </a:r>
            <a:r>
              <a:rPr lang="en-US" b="1" dirty="0" err="1" smtClean="0">
                <a:solidFill>
                  <a:schemeClr val="tx1"/>
                </a:solidFill>
              </a:rPr>
              <a:t>vải</a:t>
            </a:r>
            <a:r>
              <a:rPr lang="en-US" b="1" dirty="0" smtClean="0">
                <a:solidFill>
                  <a:schemeClr val="tx1"/>
                </a:solidFill>
              </a:rPr>
              <a:t> </a:t>
            </a:r>
            <a:r>
              <a:rPr lang="en-US" b="1" dirty="0" err="1" smtClean="0">
                <a:solidFill>
                  <a:schemeClr val="tx1"/>
                </a:solidFill>
              </a:rPr>
              <a:t>có</a:t>
            </a:r>
            <a:r>
              <a:rPr lang="en-US" b="1" dirty="0" smtClean="0">
                <a:solidFill>
                  <a:schemeClr val="tx1"/>
                </a:solidFill>
              </a:rPr>
              <a:t> </a:t>
            </a:r>
            <a:r>
              <a:rPr lang="en-US" b="1" dirty="0" err="1" smtClean="0">
                <a:solidFill>
                  <a:schemeClr val="tx1"/>
                </a:solidFill>
              </a:rPr>
              <a:t>giá</a:t>
            </a:r>
            <a:r>
              <a:rPr lang="en-US" b="1" dirty="0" smtClean="0">
                <a:solidFill>
                  <a:schemeClr val="tx1"/>
                </a:solidFill>
              </a:rPr>
              <a:t> 35 </a:t>
            </a:r>
            <a:r>
              <a:rPr lang="en-US" b="1" dirty="0" err="1" smtClean="0">
                <a:solidFill>
                  <a:schemeClr val="tx1"/>
                </a:solidFill>
              </a:rPr>
              <a:t>nghìn</a:t>
            </a:r>
            <a:r>
              <a:rPr lang="en-US" b="1" dirty="0" smtClean="0">
                <a:solidFill>
                  <a:schemeClr val="tx1"/>
                </a:solidFill>
              </a:rPr>
              <a:t> </a:t>
            </a:r>
            <a:r>
              <a:rPr lang="en-US" b="1" dirty="0" err="1" smtClean="0">
                <a:solidFill>
                  <a:schemeClr val="tx1"/>
                </a:solidFill>
              </a:rPr>
              <a:t>đồng</a:t>
            </a:r>
            <a:r>
              <a:rPr lang="en-US" b="1" dirty="0" smtClean="0">
                <a:solidFill>
                  <a:schemeClr val="tx1"/>
                </a:solidFill>
              </a:rPr>
              <a:t> </a:t>
            </a:r>
            <a:r>
              <a:rPr lang="en-US" b="1" dirty="0" err="1" smtClean="0">
                <a:solidFill>
                  <a:schemeClr val="tx1"/>
                </a:solidFill>
              </a:rPr>
              <a:t>thì</a:t>
            </a:r>
            <a:r>
              <a:rPr lang="en-US" b="1" dirty="0" smtClean="0">
                <a:solidFill>
                  <a:schemeClr val="tx1"/>
                </a:solidFill>
              </a:rPr>
              <a:t> </a:t>
            </a:r>
            <a:r>
              <a:rPr lang="en-US" b="1" dirty="0" err="1" smtClean="0">
                <a:solidFill>
                  <a:schemeClr val="tx1"/>
                </a:solidFill>
              </a:rPr>
              <a:t>mỗi</a:t>
            </a:r>
            <a:r>
              <a:rPr lang="en-US" b="1" dirty="0" smtClean="0">
                <a:solidFill>
                  <a:schemeClr val="tx1"/>
                </a:solidFill>
              </a:rPr>
              <a:t> </a:t>
            </a:r>
            <a:r>
              <a:rPr lang="en-US" b="1" dirty="0" err="1" smtClean="0">
                <a:solidFill>
                  <a:schemeClr val="tx1"/>
                </a:solidFill>
              </a:rPr>
              <a:t>năm</a:t>
            </a:r>
            <a:r>
              <a:rPr lang="en-US" b="1" dirty="0" smtClean="0">
                <a:solidFill>
                  <a:schemeClr val="tx1"/>
                </a:solidFill>
              </a:rPr>
              <a:t> </a:t>
            </a:r>
            <a:r>
              <a:rPr lang="en-US" b="1" dirty="0" err="1" smtClean="0">
                <a:solidFill>
                  <a:schemeClr val="tx1"/>
                </a:solidFill>
              </a:rPr>
              <a:t>mẹ</a:t>
            </a:r>
            <a:r>
              <a:rPr lang="en-US" b="1" dirty="0" smtClean="0">
                <a:solidFill>
                  <a:schemeClr val="tx1"/>
                </a:solidFill>
              </a:rPr>
              <a:t> </a:t>
            </a:r>
            <a:r>
              <a:rPr lang="en-US" b="1" dirty="0" err="1" smtClean="0">
                <a:solidFill>
                  <a:schemeClr val="tx1"/>
                </a:solidFill>
              </a:rPr>
              <a:t>dành</a:t>
            </a:r>
            <a:r>
              <a:rPr lang="en-US" b="1" dirty="0" smtClean="0">
                <a:solidFill>
                  <a:schemeClr val="tx1"/>
                </a:solidFill>
              </a:rPr>
              <a:t> ………….. </a:t>
            </a:r>
            <a:r>
              <a:rPr lang="en-US" b="1" dirty="0" err="1" smtClean="0">
                <a:solidFill>
                  <a:schemeClr val="tx1"/>
                </a:solidFill>
              </a:rPr>
              <a:t>nghìn</a:t>
            </a:r>
            <a:r>
              <a:rPr lang="en-US" b="1" dirty="0" smtClean="0">
                <a:solidFill>
                  <a:schemeClr val="tx1"/>
                </a:solidFill>
              </a:rPr>
              <a:t> </a:t>
            </a:r>
            <a:r>
              <a:rPr lang="en-US" b="1" dirty="0" err="1" smtClean="0">
                <a:solidFill>
                  <a:schemeClr val="tx1"/>
                </a:solidFill>
              </a:rPr>
              <a:t>đồng</a:t>
            </a:r>
            <a:r>
              <a:rPr lang="en-US" b="1" dirty="0" smtClean="0">
                <a:solidFill>
                  <a:schemeClr val="tx1"/>
                </a:solidFill>
              </a:rPr>
              <a:t> </a:t>
            </a:r>
            <a:r>
              <a:rPr lang="en-US" b="1" dirty="0" err="1" smtClean="0">
                <a:solidFill>
                  <a:schemeClr val="tx1"/>
                </a:solidFill>
              </a:rPr>
              <a:t>để</a:t>
            </a:r>
            <a:r>
              <a:rPr lang="en-US" b="1" dirty="0" smtClean="0">
                <a:solidFill>
                  <a:schemeClr val="tx1"/>
                </a:solidFill>
              </a:rPr>
              <a:t> </a:t>
            </a:r>
            <a:r>
              <a:rPr lang="en-US" b="1" dirty="0" err="1" smtClean="0">
                <a:solidFill>
                  <a:schemeClr val="tx1"/>
                </a:solidFill>
              </a:rPr>
              <a:t>mua</a:t>
            </a:r>
            <a:r>
              <a:rPr lang="en-US" b="1" dirty="0" smtClean="0">
                <a:solidFill>
                  <a:schemeClr val="tx1"/>
                </a:solidFill>
              </a:rPr>
              <a:t> </a:t>
            </a:r>
            <a:r>
              <a:rPr lang="en-US" b="1" dirty="0" err="1" smtClean="0">
                <a:solidFill>
                  <a:schemeClr val="tx1"/>
                </a:solidFill>
              </a:rPr>
              <a:t>vải</a:t>
            </a:r>
            <a:r>
              <a:rPr lang="en-US" b="1" dirty="0" smtClean="0">
                <a:solidFill>
                  <a:schemeClr val="tx1"/>
                </a:solidFill>
              </a:rPr>
              <a:t> may </a:t>
            </a:r>
            <a:r>
              <a:rPr lang="en-US" b="1" dirty="0" err="1" smtClean="0">
                <a:solidFill>
                  <a:schemeClr val="tx1"/>
                </a:solidFill>
              </a:rPr>
              <a:t>quần</a:t>
            </a:r>
            <a:r>
              <a:rPr lang="en-US" b="1" dirty="0" smtClean="0">
                <a:solidFill>
                  <a:schemeClr val="tx1"/>
                </a:solidFill>
              </a:rPr>
              <a:t> </a:t>
            </a:r>
            <a:r>
              <a:rPr lang="en-US" b="1" dirty="0" err="1" smtClean="0">
                <a:solidFill>
                  <a:schemeClr val="tx1"/>
                </a:solidFill>
              </a:rPr>
              <a:t>áo</a:t>
            </a:r>
            <a:r>
              <a:rPr lang="en-US" b="1" dirty="0" smtClean="0">
                <a:solidFill>
                  <a:schemeClr val="tx1"/>
                </a:solidFill>
              </a:rPr>
              <a:t> </a:t>
            </a:r>
            <a:r>
              <a:rPr lang="en-US" b="1" dirty="0" err="1" smtClean="0">
                <a:solidFill>
                  <a:schemeClr val="tx1"/>
                </a:solidFill>
              </a:rPr>
              <a:t>cho</a:t>
            </a:r>
            <a:r>
              <a:rPr lang="en-US" b="1" dirty="0" smtClean="0">
                <a:solidFill>
                  <a:schemeClr val="tx1"/>
                </a:solidFill>
              </a:rPr>
              <a:t> </a:t>
            </a:r>
            <a:r>
              <a:rPr lang="en-US" b="1" dirty="0" err="1" smtClean="0">
                <a:solidFill>
                  <a:schemeClr val="tx1"/>
                </a:solidFill>
              </a:rPr>
              <a:t>em</a:t>
            </a:r>
            <a:r>
              <a:rPr lang="en-US" b="1" dirty="0" smtClean="0">
                <a:solidFill>
                  <a:schemeClr val="tx1"/>
                </a:solidFill>
              </a:rPr>
              <a:t>.</a:t>
            </a:r>
          </a:p>
          <a:p>
            <a:pPr algn="l">
              <a:lnSpc>
                <a:spcPct val="90000"/>
              </a:lnSpc>
            </a:pPr>
            <a:endParaRPr lang="en-US" b="1" dirty="0" smtClean="0">
              <a:solidFill>
                <a:schemeClr val="hlink"/>
              </a:solidFill>
            </a:endParaRPr>
          </a:p>
        </p:txBody>
      </p:sp>
      <p:sp>
        <p:nvSpPr>
          <p:cNvPr id="5" name="Slide Number Placeholder 4"/>
          <p:cNvSpPr>
            <a:spLocks noGrp="1"/>
          </p:cNvSpPr>
          <p:nvPr>
            <p:ph type="sldNum" sz="quarter" idx="12"/>
          </p:nvPr>
        </p:nvSpPr>
        <p:spPr/>
        <p:txBody>
          <a:bodyPr/>
          <a:lstStyle/>
          <a:p>
            <a:fld id="{0D7EE9ED-E13F-486F-A80D-5D2F3DC51E47}" type="slidenum">
              <a:rPr lang="en-US" smtClean="0"/>
              <a:pPr/>
              <a:t>24</a:t>
            </a:fld>
            <a:endParaRPr lang="en-US"/>
          </a:p>
        </p:txBody>
      </p:sp>
    </p:spTree>
    <p:extLst>
      <p:ext uri="{BB962C8B-B14F-4D97-AF65-F5344CB8AC3E}">
        <p14:creationId xmlns:p14="http://schemas.microsoft.com/office/powerpoint/2010/main" xmlns="" val="2406248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714356"/>
            <a:ext cx="7772400" cy="838199"/>
          </a:xfrm>
        </p:spPr>
        <p:txBody>
          <a:bodyPr>
            <a:normAutofit/>
          </a:bodyPr>
          <a:lstStyle/>
          <a:p>
            <a:r>
              <a:rPr lang="en-US" sz="3600" b="1" dirty="0" smtClean="0">
                <a:solidFill>
                  <a:schemeClr val="hlink"/>
                </a:solidFill>
              </a:rPr>
              <a:t>Thông qua ví dụ này giúp HS:</a:t>
            </a:r>
            <a:endParaRPr lang="en-US" sz="3600" dirty="0"/>
          </a:p>
        </p:txBody>
      </p:sp>
      <p:sp>
        <p:nvSpPr>
          <p:cNvPr id="3" name="Subtitle 2"/>
          <p:cNvSpPr>
            <a:spLocks noGrp="1"/>
          </p:cNvSpPr>
          <p:nvPr>
            <p:ph type="subTitle" idx="1"/>
          </p:nvPr>
        </p:nvSpPr>
        <p:spPr>
          <a:xfrm>
            <a:off x="381000" y="1828800"/>
            <a:ext cx="8534400" cy="4724400"/>
          </a:xfrm>
        </p:spPr>
        <p:txBody>
          <a:bodyPr/>
          <a:lstStyle/>
          <a:p>
            <a:pPr marL="609600" indent="-609600" algn="l">
              <a:lnSpc>
                <a:spcPct val="90000"/>
              </a:lnSpc>
              <a:buFontTx/>
              <a:buAutoNum type="arabicPeriod"/>
            </a:pPr>
            <a:r>
              <a:rPr lang="en-US" b="1" dirty="0" err="1" smtClean="0">
                <a:solidFill>
                  <a:schemeClr val="tx1"/>
                </a:solidFill>
              </a:rPr>
              <a:t>Khả</a:t>
            </a:r>
            <a:r>
              <a:rPr lang="en-US" b="1" dirty="0" smtClean="0">
                <a:solidFill>
                  <a:schemeClr val="tx1"/>
                </a:solidFill>
              </a:rPr>
              <a:t> </a:t>
            </a:r>
            <a:r>
              <a:rPr lang="en-US" b="1" dirty="0" err="1" smtClean="0">
                <a:solidFill>
                  <a:schemeClr val="tx1"/>
                </a:solidFill>
              </a:rPr>
              <a:t>năng</a:t>
            </a:r>
            <a:r>
              <a:rPr lang="en-US" b="1" dirty="0" smtClean="0">
                <a:solidFill>
                  <a:schemeClr val="tx1"/>
                </a:solidFill>
              </a:rPr>
              <a:t> </a:t>
            </a:r>
            <a:r>
              <a:rPr lang="en-US" b="1" dirty="0" err="1" smtClean="0">
                <a:solidFill>
                  <a:schemeClr val="tx1"/>
                </a:solidFill>
              </a:rPr>
              <a:t>vận</a:t>
            </a:r>
            <a:r>
              <a:rPr lang="en-US" b="1" dirty="0" smtClean="0">
                <a:solidFill>
                  <a:schemeClr val="tx1"/>
                </a:solidFill>
              </a:rPr>
              <a:t> </a:t>
            </a:r>
            <a:r>
              <a:rPr lang="en-US" b="1" dirty="0" err="1" smtClean="0">
                <a:solidFill>
                  <a:schemeClr val="tx1"/>
                </a:solidFill>
              </a:rPr>
              <a:t>dụng</a:t>
            </a:r>
            <a:r>
              <a:rPr lang="en-US" b="1" dirty="0" smtClean="0">
                <a:solidFill>
                  <a:schemeClr val="tx1"/>
                </a:solidFill>
              </a:rPr>
              <a:t> </a:t>
            </a:r>
            <a:r>
              <a:rPr lang="en-US" b="1" dirty="0" err="1" smtClean="0">
                <a:solidFill>
                  <a:schemeClr val="tx1"/>
                </a:solidFill>
              </a:rPr>
              <a:t>kĩ</a:t>
            </a:r>
            <a:r>
              <a:rPr lang="en-US" b="1" dirty="0" smtClean="0">
                <a:solidFill>
                  <a:schemeClr val="tx1"/>
                </a:solidFill>
              </a:rPr>
              <a:t> </a:t>
            </a:r>
            <a:r>
              <a:rPr lang="en-US" b="1" dirty="0" err="1" smtClean="0">
                <a:solidFill>
                  <a:schemeClr val="tx1"/>
                </a:solidFill>
              </a:rPr>
              <a:t>năng</a:t>
            </a:r>
            <a:r>
              <a:rPr lang="en-US" b="1" dirty="0" smtClean="0">
                <a:solidFill>
                  <a:schemeClr val="tx1"/>
                </a:solidFill>
              </a:rPr>
              <a:t> </a:t>
            </a:r>
            <a:r>
              <a:rPr lang="en-US" b="1" dirty="0" err="1" smtClean="0">
                <a:solidFill>
                  <a:schemeClr val="tx1"/>
                </a:solidFill>
              </a:rPr>
              <a:t>nhân</a:t>
            </a:r>
            <a:r>
              <a:rPr lang="en-US" b="1" dirty="0" smtClean="0">
                <a:solidFill>
                  <a:schemeClr val="tx1"/>
                </a:solidFill>
              </a:rPr>
              <a:t> </a:t>
            </a:r>
            <a:r>
              <a:rPr lang="en-US" b="1" dirty="0" err="1" smtClean="0">
                <a:solidFill>
                  <a:schemeClr val="tx1"/>
                </a:solidFill>
              </a:rPr>
              <a:t>với</a:t>
            </a:r>
            <a:r>
              <a:rPr lang="en-US" b="1" dirty="0" smtClean="0">
                <a:solidFill>
                  <a:schemeClr val="tx1"/>
                </a:solidFill>
              </a:rPr>
              <a:t> </a:t>
            </a:r>
            <a:r>
              <a:rPr lang="en-US" b="1" dirty="0" err="1" smtClean="0">
                <a:solidFill>
                  <a:schemeClr val="tx1"/>
                </a:solidFill>
              </a:rPr>
              <a:t>số</a:t>
            </a:r>
            <a:r>
              <a:rPr lang="en-US" b="1" dirty="0" smtClean="0">
                <a:solidFill>
                  <a:schemeClr val="tx1"/>
                </a:solidFill>
              </a:rPr>
              <a:t> </a:t>
            </a:r>
            <a:r>
              <a:rPr lang="en-US" b="1" dirty="0" err="1" smtClean="0">
                <a:solidFill>
                  <a:schemeClr val="tx1"/>
                </a:solidFill>
              </a:rPr>
              <a:t>có</a:t>
            </a:r>
            <a:r>
              <a:rPr lang="en-US" b="1" dirty="0" smtClean="0">
                <a:solidFill>
                  <a:schemeClr val="tx1"/>
                </a:solidFill>
              </a:rPr>
              <a:t> </a:t>
            </a:r>
            <a:r>
              <a:rPr lang="en-US" b="1" dirty="0" err="1" smtClean="0">
                <a:solidFill>
                  <a:schemeClr val="tx1"/>
                </a:solidFill>
              </a:rPr>
              <a:t>một</a:t>
            </a:r>
            <a:r>
              <a:rPr lang="en-US" b="1" dirty="0" smtClean="0">
                <a:solidFill>
                  <a:schemeClr val="tx1"/>
                </a:solidFill>
              </a:rPr>
              <a:t> </a:t>
            </a:r>
            <a:r>
              <a:rPr lang="en-US" b="1" dirty="0" err="1" smtClean="0">
                <a:solidFill>
                  <a:schemeClr val="tx1"/>
                </a:solidFill>
              </a:rPr>
              <a:t>chữ</a:t>
            </a:r>
            <a:r>
              <a:rPr lang="en-US" b="1" dirty="0" smtClean="0">
                <a:solidFill>
                  <a:schemeClr val="tx1"/>
                </a:solidFill>
              </a:rPr>
              <a:t> </a:t>
            </a:r>
            <a:r>
              <a:rPr lang="en-US" b="1" dirty="0" err="1" smtClean="0">
                <a:solidFill>
                  <a:schemeClr val="tx1"/>
                </a:solidFill>
              </a:rPr>
              <a:t>số</a:t>
            </a:r>
            <a:r>
              <a:rPr lang="en-US" b="1" dirty="0" smtClean="0">
                <a:solidFill>
                  <a:schemeClr val="tx1"/>
                </a:solidFill>
              </a:rPr>
              <a:t> </a:t>
            </a:r>
            <a:r>
              <a:rPr lang="en-US" b="1" dirty="0" err="1" smtClean="0">
                <a:solidFill>
                  <a:schemeClr val="tx1"/>
                </a:solidFill>
              </a:rPr>
              <a:t>và</a:t>
            </a:r>
            <a:r>
              <a:rPr lang="en-US" b="1" dirty="0" smtClean="0">
                <a:solidFill>
                  <a:schemeClr val="tx1"/>
                </a:solidFill>
              </a:rPr>
              <a:t> </a:t>
            </a:r>
            <a:r>
              <a:rPr lang="en-US" b="1" dirty="0" err="1" smtClean="0">
                <a:solidFill>
                  <a:schemeClr val="tx1"/>
                </a:solidFill>
              </a:rPr>
              <a:t>thực</a:t>
            </a:r>
            <a:r>
              <a:rPr lang="en-US" b="1" dirty="0" smtClean="0">
                <a:solidFill>
                  <a:schemeClr val="tx1"/>
                </a:solidFill>
              </a:rPr>
              <a:t> </a:t>
            </a:r>
            <a:r>
              <a:rPr lang="en-US" b="1" dirty="0" err="1" smtClean="0">
                <a:solidFill>
                  <a:schemeClr val="tx1"/>
                </a:solidFill>
              </a:rPr>
              <a:t>hành</a:t>
            </a:r>
            <a:r>
              <a:rPr lang="en-US" b="1" dirty="0" smtClean="0">
                <a:solidFill>
                  <a:schemeClr val="tx1"/>
                </a:solidFill>
              </a:rPr>
              <a:t> </a:t>
            </a:r>
            <a:r>
              <a:rPr lang="en-US" b="1" dirty="0" err="1" smtClean="0">
                <a:solidFill>
                  <a:schemeClr val="tx1"/>
                </a:solidFill>
              </a:rPr>
              <a:t>các</a:t>
            </a:r>
            <a:r>
              <a:rPr lang="en-US" b="1" dirty="0" smtClean="0">
                <a:solidFill>
                  <a:schemeClr val="tx1"/>
                </a:solidFill>
              </a:rPr>
              <a:t> </a:t>
            </a:r>
            <a:r>
              <a:rPr lang="en-US" b="1" dirty="0" err="1" smtClean="0">
                <a:solidFill>
                  <a:schemeClr val="tx1"/>
                </a:solidFill>
              </a:rPr>
              <a:t>phép</a:t>
            </a:r>
            <a:r>
              <a:rPr lang="en-US" b="1" dirty="0" smtClean="0">
                <a:solidFill>
                  <a:schemeClr val="tx1"/>
                </a:solidFill>
              </a:rPr>
              <a:t> </a:t>
            </a:r>
            <a:r>
              <a:rPr lang="en-US" b="1" dirty="0" err="1" smtClean="0">
                <a:solidFill>
                  <a:schemeClr val="tx1"/>
                </a:solidFill>
              </a:rPr>
              <a:t>tính</a:t>
            </a:r>
            <a:r>
              <a:rPr lang="en-US" b="1" dirty="0" smtClean="0">
                <a:solidFill>
                  <a:schemeClr val="tx1"/>
                </a:solidFill>
              </a:rPr>
              <a:t> </a:t>
            </a:r>
            <a:r>
              <a:rPr lang="en-US" b="1" dirty="0" err="1" smtClean="0">
                <a:solidFill>
                  <a:schemeClr val="tx1"/>
                </a:solidFill>
              </a:rPr>
              <a:t>với</a:t>
            </a:r>
            <a:r>
              <a:rPr lang="en-US" b="1" dirty="0" smtClean="0">
                <a:solidFill>
                  <a:schemeClr val="tx1"/>
                </a:solidFill>
              </a:rPr>
              <a:t> </a:t>
            </a:r>
            <a:r>
              <a:rPr lang="en-US" b="1" dirty="0" err="1" smtClean="0">
                <a:solidFill>
                  <a:schemeClr val="tx1"/>
                </a:solidFill>
              </a:rPr>
              <a:t>số</a:t>
            </a:r>
            <a:r>
              <a:rPr lang="en-US" b="1" dirty="0" smtClean="0">
                <a:solidFill>
                  <a:schemeClr val="tx1"/>
                </a:solidFill>
              </a:rPr>
              <a:t> </a:t>
            </a:r>
            <a:r>
              <a:rPr lang="en-US" b="1" dirty="0" err="1" smtClean="0">
                <a:solidFill>
                  <a:schemeClr val="tx1"/>
                </a:solidFill>
              </a:rPr>
              <a:t>đo</a:t>
            </a:r>
            <a:r>
              <a:rPr lang="en-US" b="1" dirty="0" smtClean="0">
                <a:solidFill>
                  <a:schemeClr val="tx1"/>
                </a:solidFill>
              </a:rPr>
              <a:t> </a:t>
            </a:r>
            <a:r>
              <a:rPr lang="en-US" b="1" dirty="0" err="1" smtClean="0">
                <a:solidFill>
                  <a:schemeClr val="tx1"/>
                </a:solidFill>
              </a:rPr>
              <a:t>độ</a:t>
            </a:r>
            <a:r>
              <a:rPr lang="en-US" b="1" dirty="0" smtClean="0">
                <a:solidFill>
                  <a:schemeClr val="tx1"/>
                </a:solidFill>
              </a:rPr>
              <a:t> </a:t>
            </a:r>
            <a:r>
              <a:rPr lang="en-US" b="1" dirty="0" err="1" smtClean="0">
                <a:solidFill>
                  <a:schemeClr val="tx1"/>
                </a:solidFill>
              </a:rPr>
              <a:t>dài</a:t>
            </a:r>
            <a:r>
              <a:rPr lang="en-US" b="1" dirty="0" smtClean="0">
                <a:solidFill>
                  <a:schemeClr val="tx1"/>
                </a:solidFill>
              </a:rPr>
              <a:t> </a:t>
            </a:r>
            <a:r>
              <a:rPr lang="en-US" b="1" dirty="0" err="1" smtClean="0">
                <a:solidFill>
                  <a:schemeClr val="tx1"/>
                </a:solidFill>
              </a:rPr>
              <a:t>và</a:t>
            </a:r>
            <a:r>
              <a:rPr lang="en-US" b="1" dirty="0" smtClean="0">
                <a:solidFill>
                  <a:schemeClr val="tx1"/>
                </a:solidFill>
              </a:rPr>
              <a:t> </a:t>
            </a:r>
            <a:r>
              <a:rPr lang="en-US" b="1" dirty="0" err="1" smtClean="0">
                <a:solidFill>
                  <a:schemeClr val="tx1"/>
                </a:solidFill>
              </a:rPr>
              <a:t>tiền</a:t>
            </a:r>
            <a:r>
              <a:rPr lang="en-US" b="1" dirty="0" smtClean="0">
                <a:solidFill>
                  <a:schemeClr val="tx1"/>
                </a:solidFill>
              </a:rPr>
              <a:t> </a:t>
            </a:r>
            <a:r>
              <a:rPr lang="en-US" b="1" dirty="0" err="1" smtClean="0">
                <a:solidFill>
                  <a:schemeClr val="tx1"/>
                </a:solidFill>
              </a:rPr>
              <a:t>tệ</a:t>
            </a:r>
            <a:r>
              <a:rPr lang="en-US" b="1" dirty="0" smtClean="0">
                <a:solidFill>
                  <a:schemeClr val="tx1"/>
                </a:solidFill>
              </a:rPr>
              <a:t>.</a:t>
            </a:r>
          </a:p>
          <a:p>
            <a:pPr marL="609600" indent="-609600" algn="l">
              <a:lnSpc>
                <a:spcPct val="90000"/>
              </a:lnSpc>
              <a:buFontTx/>
              <a:buAutoNum type="arabicPeriod"/>
            </a:pPr>
            <a:r>
              <a:rPr lang="en-US" b="1" dirty="0" err="1" smtClean="0">
                <a:solidFill>
                  <a:schemeClr val="tx1"/>
                </a:solidFill>
              </a:rPr>
              <a:t>Thấy</a:t>
            </a:r>
            <a:r>
              <a:rPr lang="en-US" b="1" dirty="0" smtClean="0">
                <a:solidFill>
                  <a:schemeClr val="tx1"/>
                </a:solidFill>
              </a:rPr>
              <a:t> </a:t>
            </a:r>
            <a:r>
              <a:rPr lang="en-US" b="1" dirty="0" err="1" smtClean="0">
                <a:solidFill>
                  <a:schemeClr val="tx1"/>
                </a:solidFill>
              </a:rPr>
              <a:t>được</a:t>
            </a:r>
            <a:r>
              <a:rPr lang="en-US" b="1" dirty="0" smtClean="0">
                <a:solidFill>
                  <a:schemeClr val="tx1"/>
                </a:solidFill>
              </a:rPr>
              <a:t> ý </a:t>
            </a:r>
            <a:r>
              <a:rPr lang="en-US" b="1" dirty="0" err="1" smtClean="0">
                <a:solidFill>
                  <a:schemeClr val="tx1"/>
                </a:solidFill>
              </a:rPr>
              <a:t>nghĩa</a:t>
            </a:r>
            <a:r>
              <a:rPr lang="en-US" b="1" dirty="0" smtClean="0">
                <a:solidFill>
                  <a:schemeClr val="tx1"/>
                </a:solidFill>
              </a:rPr>
              <a:t> </a:t>
            </a:r>
            <a:r>
              <a:rPr lang="en-US" b="1" dirty="0" err="1" smtClean="0">
                <a:solidFill>
                  <a:schemeClr val="tx1"/>
                </a:solidFill>
              </a:rPr>
              <a:t>của</a:t>
            </a:r>
            <a:r>
              <a:rPr lang="en-US" b="1" dirty="0" smtClean="0">
                <a:solidFill>
                  <a:schemeClr val="tx1"/>
                </a:solidFill>
              </a:rPr>
              <a:t> </a:t>
            </a:r>
            <a:r>
              <a:rPr lang="en-US" b="1" dirty="0" err="1" smtClean="0">
                <a:solidFill>
                  <a:schemeClr val="tx1"/>
                </a:solidFill>
              </a:rPr>
              <a:t>những</a:t>
            </a:r>
            <a:r>
              <a:rPr lang="en-US" b="1" dirty="0" smtClean="0">
                <a:solidFill>
                  <a:schemeClr val="tx1"/>
                </a:solidFill>
              </a:rPr>
              <a:t> </a:t>
            </a:r>
            <a:r>
              <a:rPr lang="en-US" b="1" dirty="0" err="1" smtClean="0">
                <a:solidFill>
                  <a:schemeClr val="tx1"/>
                </a:solidFill>
              </a:rPr>
              <a:t>kiến</a:t>
            </a:r>
            <a:r>
              <a:rPr lang="en-US" b="1" dirty="0" smtClean="0">
                <a:solidFill>
                  <a:schemeClr val="tx1"/>
                </a:solidFill>
              </a:rPr>
              <a:t> </a:t>
            </a:r>
            <a:r>
              <a:rPr lang="en-US" b="1" dirty="0" err="1" smtClean="0">
                <a:solidFill>
                  <a:schemeClr val="tx1"/>
                </a:solidFill>
              </a:rPr>
              <a:t>thức</a:t>
            </a:r>
            <a:r>
              <a:rPr lang="en-US" b="1" dirty="0" smtClean="0">
                <a:solidFill>
                  <a:schemeClr val="tx1"/>
                </a:solidFill>
              </a:rPr>
              <a:t> </a:t>
            </a:r>
            <a:r>
              <a:rPr lang="en-US" b="1" dirty="0" err="1" smtClean="0">
                <a:solidFill>
                  <a:schemeClr val="tx1"/>
                </a:solidFill>
              </a:rPr>
              <a:t>và</a:t>
            </a:r>
            <a:r>
              <a:rPr lang="en-US" b="1" dirty="0" smtClean="0">
                <a:solidFill>
                  <a:schemeClr val="tx1"/>
                </a:solidFill>
              </a:rPr>
              <a:t> </a:t>
            </a:r>
            <a:r>
              <a:rPr lang="en-US" b="1" dirty="0" err="1" smtClean="0">
                <a:solidFill>
                  <a:schemeClr val="tx1"/>
                </a:solidFill>
              </a:rPr>
              <a:t>kĩ</a:t>
            </a:r>
            <a:r>
              <a:rPr lang="en-US" b="1" dirty="0" smtClean="0">
                <a:solidFill>
                  <a:schemeClr val="tx1"/>
                </a:solidFill>
              </a:rPr>
              <a:t> </a:t>
            </a:r>
            <a:r>
              <a:rPr lang="en-US" b="1" dirty="0" err="1" smtClean="0">
                <a:solidFill>
                  <a:schemeClr val="tx1"/>
                </a:solidFill>
              </a:rPr>
              <a:t>năng</a:t>
            </a:r>
            <a:r>
              <a:rPr lang="en-US" b="1" dirty="0" smtClean="0">
                <a:solidFill>
                  <a:schemeClr val="tx1"/>
                </a:solidFill>
              </a:rPr>
              <a:t> </a:t>
            </a:r>
            <a:r>
              <a:rPr lang="en-US" b="1" dirty="0" err="1" smtClean="0">
                <a:solidFill>
                  <a:schemeClr val="tx1"/>
                </a:solidFill>
              </a:rPr>
              <a:t>về</a:t>
            </a:r>
            <a:r>
              <a:rPr lang="en-US" b="1" dirty="0" smtClean="0">
                <a:solidFill>
                  <a:schemeClr val="tx1"/>
                </a:solidFill>
              </a:rPr>
              <a:t> </a:t>
            </a:r>
            <a:r>
              <a:rPr lang="en-US" b="1" dirty="0" err="1" smtClean="0">
                <a:solidFill>
                  <a:schemeClr val="tx1"/>
                </a:solidFill>
              </a:rPr>
              <a:t>độ</a:t>
            </a:r>
            <a:r>
              <a:rPr lang="en-US" b="1" dirty="0" smtClean="0">
                <a:solidFill>
                  <a:schemeClr val="tx1"/>
                </a:solidFill>
              </a:rPr>
              <a:t> </a:t>
            </a:r>
            <a:r>
              <a:rPr lang="en-US" b="1" dirty="0" err="1" smtClean="0">
                <a:solidFill>
                  <a:schemeClr val="tx1"/>
                </a:solidFill>
              </a:rPr>
              <a:t>dài</a:t>
            </a:r>
            <a:r>
              <a:rPr lang="en-US" b="1" dirty="0" smtClean="0">
                <a:solidFill>
                  <a:schemeClr val="tx1"/>
                </a:solidFill>
              </a:rPr>
              <a:t>, </a:t>
            </a:r>
            <a:r>
              <a:rPr lang="en-US" b="1" dirty="0" err="1" smtClean="0">
                <a:solidFill>
                  <a:schemeClr val="tx1"/>
                </a:solidFill>
              </a:rPr>
              <a:t>về</a:t>
            </a:r>
            <a:r>
              <a:rPr lang="en-US" b="1" dirty="0" smtClean="0">
                <a:solidFill>
                  <a:schemeClr val="tx1"/>
                </a:solidFill>
              </a:rPr>
              <a:t> </a:t>
            </a:r>
            <a:r>
              <a:rPr lang="en-US" b="1" dirty="0" err="1" smtClean="0">
                <a:solidFill>
                  <a:schemeClr val="tx1"/>
                </a:solidFill>
              </a:rPr>
              <a:t>tiền</a:t>
            </a:r>
            <a:r>
              <a:rPr lang="en-US" b="1" dirty="0" smtClean="0">
                <a:solidFill>
                  <a:schemeClr val="tx1"/>
                </a:solidFill>
              </a:rPr>
              <a:t> </a:t>
            </a:r>
            <a:r>
              <a:rPr lang="en-US" b="1" dirty="0" err="1" smtClean="0">
                <a:solidFill>
                  <a:schemeClr val="tx1"/>
                </a:solidFill>
              </a:rPr>
              <a:t>Việt</a:t>
            </a:r>
            <a:r>
              <a:rPr lang="en-US" b="1" dirty="0" smtClean="0">
                <a:solidFill>
                  <a:schemeClr val="tx1"/>
                </a:solidFill>
              </a:rPr>
              <a:t> Nam  </a:t>
            </a:r>
            <a:r>
              <a:rPr lang="en-US" b="1" dirty="0" err="1" smtClean="0">
                <a:solidFill>
                  <a:schemeClr val="tx1"/>
                </a:solidFill>
              </a:rPr>
              <a:t>trong</a:t>
            </a:r>
            <a:r>
              <a:rPr lang="en-US" b="1" dirty="0" smtClean="0">
                <a:solidFill>
                  <a:schemeClr val="tx1"/>
                </a:solidFill>
              </a:rPr>
              <a:t> </a:t>
            </a:r>
            <a:r>
              <a:rPr lang="en-US" b="1" dirty="0" err="1" smtClean="0">
                <a:solidFill>
                  <a:schemeClr val="tx1"/>
                </a:solidFill>
              </a:rPr>
              <a:t>cuộc</a:t>
            </a:r>
            <a:r>
              <a:rPr lang="en-US" b="1" dirty="0" smtClean="0">
                <a:solidFill>
                  <a:schemeClr val="tx1"/>
                </a:solidFill>
              </a:rPr>
              <a:t> </a:t>
            </a:r>
            <a:r>
              <a:rPr lang="en-US" b="1" dirty="0" err="1" smtClean="0">
                <a:solidFill>
                  <a:schemeClr val="tx1"/>
                </a:solidFill>
              </a:rPr>
              <a:t>sống</a:t>
            </a:r>
            <a:r>
              <a:rPr lang="en-US" b="1" dirty="0" smtClean="0">
                <a:solidFill>
                  <a:schemeClr val="tx1"/>
                </a:solidFill>
              </a:rPr>
              <a:t> </a:t>
            </a:r>
            <a:r>
              <a:rPr lang="en-US" b="1" dirty="0" err="1" smtClean="0">
                <a:solidFill>
                  <a:schemeClr val="tx1"/>
                </a:solidFill>
              </a:rPr>
              <a:t>thường</a:t>
            </a:r>
            <a:r>
              <a:rPr lang="en-US" b="1" dirty="0" smtClean="0">
                <a:solidFill>
                  <a:schemeClr val="tx1"/>
                </a:solidFill>
              </a:rPr>
              <a:t> </a:t>
            </a:r>
            <a:r>
              <a:rPr lang="en-US" b="1" dirty="0" err="1" smtClean="0">
                <a:solidFill>
                  <a:schemeClr val="tx1"/>
                </a:solidFill>
              </a:rPr>
              <a:t>ngày</a:t>
            </a:r>
            <a:r>
              <a:rPr lang="en-US" b="1" dirty="0" smtClean="0">
                <a:solidFill>
                  <a:schemeClr val="tx1"/>
                </a:solidFill>
              </a:rPr>
              <a:t>.</a:t>
            </a:r>
          </a:p>
          <a:p>
            <a:pPr marL="609600" indent="-609600" algn="l">
              <a:lnSpc>
                <a:spcPct val="90000"/>
              </a:lnSpc>
              <a:buFontTx/>
              <a:buAutoNum type="arabicPeriod"/>
            </a:pPr>
            <a:r>
              <a:rPr lang="en-US" b="1" dirty="0" err="1" smtClean="0">
                <a:solidFill>
                  <a:schemeClr val="tx1"/>
                </a:solidFill>
              </a:rPr>
              <a:t>Nâng</a:t>
            </a:r>
            <a:r>
              <a:rPr lang="en-US" b="1" dirty="0" smtClean="0">
                <a:solidFill>
                  <a:schemeClr val="tx1"/>
                </a:solidFill>
              </a:rPr>
              <a:t> </a:t>
            </a:r>
            <a:r>
              <a:rPr lang="en-US" b="1" dirty="0" err="1" smtClean="0">
                <a:solidFill>
                  <a:schemeClr val="tx1"/>
                </a:solidFill>
              </a:rPr>
              <a:t>cao</a:t>
            </a:r>
            <a:r>
              <a:rPr lang="en-US" b="1" dirty="0" smtClean="0">
                <a:solidFill>
                  <a:schemeClr val="tx1"/>
                </a:solidFill>
              </a:rPr>
              <a:t> ý </a:t>
            </a:r>
            <a:r>
              <a:rPr lang="en-US" b="1" dirty="0" err="1" smtClean="0">
                <a:solidFill>
                  <a:schemeClr val="tx1"/>
                </a:solidFill>
              </a:rPr>
              <a:t>thức</a:t>
            </a:r>
            <a:r>
              <a:rPr lang="en-US" b="1" dirty="0" smtClean="0">
                <a:solidFill>
                  <a:schemeClr val="tx1"/>
                </a:solidFill>
              </a:rPr>
              <a:t> </a:t>
            </a:r>
            <a:r>
              <a:rPr lang="en-US" b="1" dirty="0" err="1" smtClean="0">
                <a:solidFill>
                  <a:schemeClr val="tx1"/>
                </a:solidFill>
              </a:rPr>
              <a:t>đối</a:t>
            </a:r>
            <a:r>
              <a:rPr lang="en-US" b="1" dirty="0" smtClean="0">
                <a:solidFill>
                  <a:schemeClr val="tx1"/>
                </a:solidFill>
              </a:rPr>
              <a:t> </a:t>
            </a:r>
            <a:r>
              <a:rPr lang="en-US" b="1" dirty="0" err="1" smtClean="0">
                <a:solidFill>
                  <a:schemeClr val="tx1"/>
                </a:solidFill>
              </a:rPr>
              <a:t>với</a:t>
            </a:r>
            <a:r>
              <a:rPr lang="en-US" b="1" dirty="0" smtClean="0">
                <a:solidFill>
                  <a:schemeClr val="tx1"/>
                </a:solidFill>
              </a:rPr>
              <a:t> </a:t>
            </a:r>
            <a:r>
              <a:rPr lang="en-US" b="1" dirty="0" err="1" smtClean="0">
                <a:solidFill>
                  <a:schemeClr val="tx1"/>
                </a:solidFill>
              </a:rPr>
              <a:t>bố</a:t>
            </a:r>
            <a:r>
              <a:rPr lang="en-US" b="1" dirty="0" smtClean="0">
                <a:solidFill>
                  <a:schemeClr val="tx1"/>
                </a:solidFill>
              </a:rPr>
              <a:t> </a:t>
            </a:r>
            <a:r>
              <a:rPr lang="en-US" b="1" dirty="0" err="1" smtClean="0">
                <a:solidFill>
                  <a:schemeClr val="tx1"/>
                </a:solidFill>
              </a:rPr>
              <a:t>mẹ</a:t>
            </a:r>
            <a:r>
              <a:rPr lang="en-US" b="1" dirty="0" smtClean="0">
                <a:solidFill>
                  <a:schemeClr val="tx1"/>
                </a:solidFill>
              </a:rPr>
              <a:t> </a:t>
            </a:r>
            <a:r>
              <a:rPr lang="en-US" b="1" dirty="0" err="1" smtClean="0">
                <a:solidFill>
                  <a:schemeClr val="tx1"/>
                </a:solidFill>
              </a:rPr>
              <a:t>và</a:t>
            </a:r>
            <a:r>
              <a:rPr lang="en-US" b="1" dirty="0" smtClean="0">
                <a:solidFill>
                  <a:schemeClr val="tx1"/>
                </a:solidFill>
              </a:rPr>
              <a:t> </a:t>
            </a:r>
            <a:r>
              <a:rPr lang="en-US" b="1" dirty="0" err="1" smtClean="0">
                <a:solidFill>
                  <a:schemeClr val="tx1"/>
                </a:solidFill>
              </a:rPr>
              <a:t>gia</a:t>
            </a:r>
            <a:r>
              <a:rPr lang="en-US" b="1" dirty="0" smtClean="0">
                <a:solidFill>
                  <a:schemeClr val="tx1"/>
                </a:solidFill>
              </a:rPr>
              <a:t> </a:t>
            </a:r>
            <a:r>
              <a:rPr lang="en-US" b="1" dirty="0" err="1" smtClean="0">
                <a:solidFill>
                  <a:schemeClr val="tx1"/>
                </a:solidFill>
              </a:rPr>
              <a:t>đình</a:t>
            </a:r>
            <a:r>
              <a:rPr lang="en-US" b="1" dirty="0" smtClean="0">
                <a:solidFill>
                  <a:schemeClr val="tx1"/>
                </a:solidFill>
              </a:rPr>
              <a:t>.</a:t>
            </a:r>
          </a:p>
          <a:p>
            <a:pPr marL="609600" indent="-609600" algn="l">
              <a:lnSpc>
                <a:spcPct val="90000"/>
              </a:lnSpc>
              <a:buFontTx/>
              <a:buAutoNum type="arabicPeriod"/>
            </a:pPr>
            <a:r>
              <a:rPr lang="en-US" b="1" dirty="0" err="1" smtClean="0">
                <a:solidFill>
                  <a:schemeClr val="tx1"/>
                </a:solidFill>
              </a:rPr>
              <a:t>Phát</a:t>
            </a:r>
            <a:r>
              <a:rPr lang="en-US" b="1" dirty="0" smtClean="0">
                <a:solidFill>
                  <a:schemeClr val="tx1"/>
                </a:solidFill>
              </a:rPr>
              <a:t> </a:t>
            </a:r>
            <a:r>
              <a:rPr lang="en-US" b="1" dirty="0" err="1" smtClean="0">
                <a:solidFill>
                  <a:schemeClr val="tx1"/>
                </a:solidFill>
              </a:rPr>
              <a:t>triển</a:t>
            </a:r>
            <a:r>
              <a:rPr lang="en-US" b="1" dirty="0" smtClean="0">
                <a:solidFill>
                  <a:schemeClr val="tx1"/>
                </a:solidFill>
              </a:rPr>
              <a:t> </a:t>
            </a:r>
            <a:r>
              <a:rPr lang="en-US" b="1" dirty="0" err="1" smtClean="0">
                <a:solidFill>
                  <a:schemeClr val="tx1"/>
                </a:solidFill>
              </a:rPr>
              <a:t>năng</a:t>
            </a:r>
            <a:r>
              <a:rPr lang="en-US" b="1" dirty="0" smtClean="0">
                <a:solidFill>
                  <a:schemeClr val="tx1"/>
                </a:solidFill>
              </a:rPr>
              <a:t> </a:t>
            </a:r>
            <a:r>
              <a:rPr lang="en-US" b="1" dirty="0" err="1" smtClean="0">
                <a:solidFill>
                  <a:schemeClr val="tx1"/>
                </a:solidFill>
              </a:rPr>
              <a:t>lực</a:t>
            </a:r>
            <a:r>
              <a:rPr lang="en-US" b="1" dirty="0" smtClean="0">
                <a:solidFill>
                  <a:schemeClr val="tx1"/>
                </a:solidFill>
              </a:rPr>
              <a:t> </a:t>
            </a:r>
            <a:r>
              <a:rPr lang="en-US" b="1" dirty="0" err="1" smtClean="0">
                <a:solidFill>
                  <a:schemeClr val="tx1"/>
                </a:solidFill>
              </a:rPr>
              <a:t>tính</a:t>
            </a:r>
            <a:r>
              <a:rPr lang="en-US" b="1" dirty="0" smtClean="0">
                <a:solidFill>
                  <a:schemeClr val="tx1"/>
                </a:solidFill>
              </a:rPr>
              <a:t> </a:t>
            </a:r>
            <a:r>
              <a:rPr lang="en-US" b="1" dirty="0" err="1" smtClean="0">
                <a:solidFill>
                  <a:schemeClr val="tx1"/>
                </a:solidFill>
              </a:rPr>
              <a:t>toán</a:t>
            </a:r>
            <a:r>
              <a:rPr lang="en-US" b="1" dirty="0" smtClean="0">
                <a:solidFill>
                  <a:schemeClr val="tx1"/>
                </a:solidFill>
              </a:rPr>
              <a:t>, </a:t>
            </a:r>
            <a:r>
              <a:rPr lang="en-US" b="1" dirty="0" err="1" smtClean="0">
                <a:solidFill>
                  <a:schemeClr val="tx1"/>
                </a:solidFill>
              </a:rPr>
              <a:t>năng</a:t>
            </a:r>
            <a:r>
              <a:rPr lang="en-US" b="1" dirty="0" smtClean="0">
                <a:solidFill>
                  <a:schemeClr val="tx1"/>
                </a:solidFill>
              </a:rPr>
              <a:t> </a:t>
            </a:r>
            <a:r>
              <a:rPr lang="en-US" b="1" dirty="0" err="1" smtClean="0">
                <a:solidFill>
                  <a:schemeClr val="tx1"/>
                </a:solidFill>
              </a:rPr>
              <a:t>lực</a:t>
            </a:r>
            <a:r>
              <a:rPr lang="en-US" b="1" dirty="0" smtClean="0">
                <a:solidFill>
                  <a:schemeClr val="tx1"/>
                </a:solidFill>
              </a:rPr>
              <a:t> </a:t>
            </a:r>
            <a:r>
              <a:rPr lang="en-US" b="1" dirty="0" err="1" smtClean="0">
                <a:solidFill>
                  <a:schemeClr val="tx1"/>
                </a:solidFill>
              </a:rPr>
              <a:t>giải</a:t>
            </a:r>
            <a:r>
              <a:rPr lang="en-US" b="1" dirty="0" smtClean="0">
                <a:solidFill>
                  <a:schemeClr val="tx1"/>
                </a:solidFill>
              </a:rPr>
              <a:t> </a:t>
            </a:r>
            <a:r>
              <a:rPr lang="en-US" b="1" dirty="0" err="1" smtClean="0">
                <a:solidFill>
                  <a:schemeClr val="tx1"/>
                </a:solidFill>
              </a:rPr>
              <a:t>quyết</a:t>
            </a:r>
            <a:r>
              <a:rPr lang="en-US" b="1" dirty="0" smtClean="0">
                <a:solidFill>
                  <a:schemeClr val="tx1"/>
                </a:solidFill>
              </a:rPr>
              <a:t> </a:t>
            </a:r>
            <a:r>
              <a:rPr lang="en-US" b="1" dirty="0" err="1" smtClean="0">
                <a:solidFill>
                  <a:schemeClr val="tx1"/>
                </a:solidFill>
              </a:rPr>
              <a:t>vấn</a:t>
            </a:r>
            <a:r>
              <a:rPr lang="en-US" b="1" dirty="0" smtClean="0">
                <a:solidFill>
                  <a:schemeClr val="tx1"/>
                </a:solidFill>
              </a:rPr>
              <a:t> </a:t>
            </a:r>
            <a:r>
              <a:rPr lang="en-US" b="1" dirty="0" err="1" smtClean="0">
                <a:solidFill>
                  <a:schemeClr val="tx1"/>
                </a:solidFill>
              </a:rPr>
              <a:t>đề</a:t>
            </a:r>
            <a:r>
              <a:rPr lang="en-US" b="1" dirty="0" smtClean="0">
                <a:solidFill>
                  <a:schemeClr val="tx1"/>
                </a:solidFill>
              </a:rPr>
              <a:t>, </a:t>
            </a:r>
            <a:r>
              <a:rPr lang="en-US" b="1" dirty="0" err="1" smtClean="0">
                <a:solidFill>
                  <a:schemeClr val="tx1"/>
                </a:solidFill>
              </a:rPr>
              <a:t>năng</a:t>
            </a:r>
            <a:r>
              <a:rPr lang="en-US" b="1" dirty="0" smtClean="0">
                <a:solidFill>
                  <a:schemeClr val="tx1"/>
                </a:solidFill>
              </a:rPr>
              <a:t> </a:t>
            </a:r>
            <a:r>
              <a:rPr lang="en-US" b="1" dirty="0" err="1" smtClean="0">
                <a:solidFill>
                  <a:schemeClr val="tx1"/>
                </a:solidFill>
              </a:rPr>
              <a:t>lực</a:t>
            </a:r>
            <a:r>
              <a:rPr lang="en-US" b="1" dirty="0" smtClean="0">
                <a:solidFill>
                  <a:schemeClr val="tx1"/>
                </a:solidFill>
              </a:rPr>
              <a:t> </a:t>
            </a:r>
            <a:r>
              <a:rPr lang="en-US" b="1" dirty="0" err="1" smtClean="0">
                <a:solidFill>
                  <a:schemeClr val="tx1"/>
                </a:solidFill>
              </a:rPr>
              <a:t>giao</a:t>
            </a:r>
            <a:r>
              <a:rPr lang="en-US" b="1" dirty="0" smtClean="0">
                <a:solidFill>
                  <a:schemeClr val="tx1"/>
                </a:solidFill>
              </a:rPr>
              <a:t> </a:t>
            </a:r>
            <a:r>
              <a:rPr lang="en-US" b="1" dirty="0" err="1" smtClean="0">
                <a:solidFill>
                  <a:schemeClr val="tx1"/>
                </a:solidFill>
              </a:rPr>
              <a:t>tiếp</a:t>
            </a:r>
            <a:r>
              <a:rPr lang="en-US" b="1" dirty="0" smtClean="0">
                <a:solidFill>
                  <a:schemeClr val="tx1"/>
                </a:solidFill>
              </a:rPr>
              <a:t>,….</a:t>
            </a:r>
          </a:p>
          <a:p>
            <a:pPr algn="l"/>
            <a:endParaRPr lang="en-US" dirty="0">
              <a:solidFill>
                <a:schemeClr val="tx1"/>
              </a:solidFill>
            </a:endParaRPr>
          </a:p>
        </p:txBody>
      </p:sp>
      <p:sp>
        <p:nvSpPr>
          <p:cNvPr id="5" name="Slide Number Placeholder 4"/>
          <p:cNvSpPr>
            <a:spLocks noGrp="1"/>
          </p:cNvSpPr>
          <p:nvPr>
            <p:ph type="sldNum" sz="quarter" idx="12"/>
          </p:nvPr>
        </p:nvSpPr>
        <p:spPr/>
        <p:txBody>
          <a:bodyPr/>
          <a:lstStyle/>
          <a:p>
            <a:fld id="{0D7EE9ED-E13F-486F-A80D-5D2F3DC51E47}" type="slidenum">
              <a:rPr lang="en-US" smtClean="0"/>
              <a:pPr/>
              <a:t>25</a:t>
            </a:fld>
            <a:endParaRPr lang="en-US"/>
          </a:p>
        </p:txBody>
      </p:sp>
    </p:spTree>
    <p:extLst>
      <p:ext uri="{BB962C8B-B14F-4D97-AF65-F5344CB8AC3E}">
        <p14:creationId xmlns:p14="http://schemas.microsoft.com/office/powerpoint/2010/main" xmlns="" val="2268714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90599"/>
          </a:xfrm>
        </p:spPr>
        <p:txBody>
          <a:bodyPr>
            <a:normAutofit/>
          </a:bodyPr>
          <a:lstStyle/>
          <a:p>
            <a:r>
              <a:rPr lang="en-US" sz="3600" b="1" dirty="0" smtClean="0"/>
              <a:t>VÍ DỤ 3.2</a:t>
            </a:r>
            <a:endParaRPr lang="en-US" sz="3600" b="1" dirty="0"/>
          </a:p>
        </p:txBody>
      </p:sp>
      <p:sp>
        <p:nvSpPr>
          <p:cNvPr id="3" name="Subtitle 2"/>
          <p:cNvSpPr>
            <a:spLocks noGrp="1"/>
          </p:cNvSpPr>
          <p:nvPr>
            <p:ph type="subTitle" idx="1"/>
          </p:nvPr>
        </p:nvSpPr>
        <p:spPr>
          <a:xfrm>
            <a:off x="533400" y="1295400"/>
            <a:ext cx="8382000" cy="5181600"/>
          </a:xfrm>
        </p:spPr>
        <p:txBody>
          <a:bodyPr>
            <a:normAutofit/>
          </a:bodyPr>
          <a:lstStyle/>
          <a:p>
            <a:pPr algn="l"/>
            <a:r>
              <a:rPr lang="en-US" b="1" dirty="0" err="1" smtClean="0">
                <a:solidFill>
                  <a:srgbClr val="CC3300"/>
                </a:solidFill>
              </a:rPr>
              <a:t>Khi</a:t>
            </a:r>
            <a:r>
              <a:rPr lang="en-US" b="1" dirty="0" smtClean="0">
                <a:solidFill>
                  <a:srgbClr val="CC3300"/>
                </a:solidFill>
              </a:rPr>
              <a:t> học về tiền Việt Nam, ta tạo ra tình huống để HS vận dụng vào cuộc sống:</a:t>
            </a:r>
          </a:p>
          <a:p>
            <a:pPr algn="just"/>
            <a:r>
              <a:rPr lang="en-US" b="1" dirty="0" smtClean="0">
                <a:solidFill>
                  <a:schemeClr val="tx1"/>
                </a:solidFill>
              </a:rPr>
              <a:t>	</a:t>
            </a:r>
            <a:r>
              <a:rPr lang="en-US" b="1" dirty="0" err="1" smtClean="0">
                <a:solidFill>
                  <a:schemeClr val="tx1"/>
                </a:solidFill>
              </a:rPr>
              <a:t>Mẹ</a:t>
            </a:r>
            <a:r>
              <a:rPr lang="en-US" b="1" dirty="0" smtClean="0">
                <a:solidFill>
                  <a:schemeClr val="tx1"/>
                </a:solidFill>
              </a:rPr>
              <a:t> cho Huyền 100 000 đồng mua sắm dụng cụ thể thao. Vào </a:t>
            </a:r>
            <a:r>
              <a:rPr lang="en-US" b="1" dirty="0" err="1" smtClean="0">
                <a:solidFill>
                  <a:schemeClr val="tx1"/>
                </a:solidFill>
              </a:rPr>
              <a:t>cửa</a:t>
            </a:r>
            <a:r>
              <a:rPr lang="en-US" b="1" dirty="0" smtClean="0">
                <a:solidFill>
                  <a:schemeClr val="tx1"/>
                </a:solidFill>
              </a:rPr>
              <a:t> </a:t>
            </a:r>
            <a:r>
              <a:rPr lang="en-US" b="1" dirty="0" err="1" smtClean="0">
                <a:solidFill>
                  <a:schemeClr val="tx1"/>
                </a:solidFill>
              </a:rPr>
              <a:t>hàng</a:t>
            </a:r>
            <a:r>
              <a:rPr lang="en-US" b="1" dirty="0" smtClean="0">
                <a:solidFill>
                  <a:schemeClr val="tx1"/>
                </a:solidFill>
              </a:rPr>
              <a:t>, Huyền nhìn thấy một đôi giày thể thao </a:t>
            </a:r>
            <a:r>
              <a:rPr lang="en-US" b="1" dirty="0" err="1" smtClean="0">
                <a:solidFill>
                  <a:schemeClr val="tx1"/>
                </a:solidFill>
              </a:rPr>
              <a:t>có</a:t>
            </a:r>
            <a:r>
              <a:rPr lang="en-US" b="1" dirty="0" smtClean="0">
                <a:solidFill>
                  <a:schemeClr val="tx1"/>
                </a:solidFill>
              </a:rPr>
              <a:t> </a:t>
            </a:r>
            <a:r>
              <a:rPr lang="en-US" b="1" dirty="0" err="1" smtClean="0">
                <a:solidFill>
                  <a:schemeClr val="tx1"/>
                </a:solidFill>
              </a:rPr>
              <a:t>giá</a:t>
            </a:r>
            <a:r>
              <a:rPr lang="en-US" b="1" dirty="0" smtClean="0">
                <a:solidFill>
                  <a:schemeClr val="tx1"/>
                </a:solidFill>
              </a:rPr>
              <a:t> 50 000 đồng, một chiếc vợt cầu lông </a:t>
            </a:r>
            <a:r>
              <a:rPr lang="en-US" b="1" dirty="0" err="1" smtClean="0">
                <a:solidFill>
                  <a:schemeClr val="tx1"/>
                </a:solidFill>
              </a:rPr>
              <a:t>có</a:t>
            </a:r>
            <a:r>
              <a:rPr lang="en-US" b="1" dirty="0" smtClean="0">
                <a:solidFill>
                  <a:schemeClr val="tx1"/>
                </a:solidFill>
              </a:rPr>
              <a:t> </a:t>
            </a:r>
            <a:r>
              <a:rPr lang="en-US" b="1" dirty="0" err="1" smtClean="0">
                <a:solidFill>
                  <a:schemeClr val="tx1"/>
                </a:solidFill>
              </a:rPr>
              <a:t>giá</a:t>
            </a:r>
            <a:r>
              <a:rPr lang="en-US" b="1" dirty="0" smtClean="0">
                <a:solidFill>
                  <a:schemeClr val="tx1"/>
                </a:solidFill>
              </a:rPr>
              <a:t> 20 000 đồng và một quả cầu lông </a:t>
            </a:r>
            <a:r>
              <a:rPr lang="en-US" b="1" dirty="0" err="1" smtClean="0">
                <a:solidFill>
                  <a:schemeClr val="tx1"/>
                </a:solidFill>
              </a:rPr>
              <a:t>có</a:t>
            </a:r>
            <a:r>
              <a:rPr lang="en-US" b="1" dirty="0" smtClean="0">
                <a:solidFill>
                  <a:schemeClr val="tx1"/>
                </a:solidFill>
              </a:rPr>
              <a:t> </a:t>
            </a:r>
            <a:r>
              <a:rPr lang="en-US" b="1" dirty="0" err="1" smtClean="0">
                <a:solidFill>
                  <a:schemeClr val="tx1"/>
                </a:solidFill>
              </a:rPr>
              <a:t>giá</a:t>
            </a:r>
            <a:r>
              <a:rPr lang="en-US" b="1" dirty="0" smtClean="0">
                <a:solidFill>
                  <a:schemeClr val="tx1"/>
                </a:solidFill>
              </a:rPr>
              <a:t> 5000 đồng.</a:t>
            </a:r>
          </a:p>
          <a:p>
            <a:pPr algn="just"/>
            <a:r>
              <a:rPr lang="en-US" b="1" dirty="0" smtClean="0">
                <a:solidFill>
                  <a:schemeClr val="tx1"/>
                </a:solidFill>
              </a:rPr>
              <a:t>    	Em hãy giúp bạn sử dụng hết số tiền mẹ cho </a:t>
            </a:r>
            <a:r>
              <a:rPr lang="en-US" b="1" dirty="0" err="1" smtClean="0">
                <a:solidFill>
                  <a:schemeClr val="tx1"/>
                </a:solidFill>
              </a:rPr>
              <a:t>để</a:t>
            </a:r>
            <a:r>
              <a:rPr lang="en-US" b="1" dirty="0" smtClean="0">
                <a:solidFill>
                  <a:schemeClr val="tx1"/>
                </a:solidFill>
              </a:rPr>
              <a:t> </a:t>
            </a:r>
            <a:r>
              <a:rPr lang="en-US" b="1" dirty="0" err="1" smtClean="0">
                <a:solidFill>
                  <a:schemeClr val="tx1"/>
                </a:solidFill>
              </a:rPr>
              <a:t>mua</a:t>
            </a:r>
            <a:r>
              <a:rPr lang="en-US" b="1" dirty="0" smtClean="0">
                <a:solidFill>
                  <a:schemeClr val="tx1"/>
                </a:solidFill>
              </a:rPr>
              <a:t> ba loại hàng nói trên </a:t>
            </a:r>
            <a:r>
              <a:rPr lang="en-US" b="1" dirty="0" err="1" smtClean="0">
                <a:solidFill>
                  <a:schemeClr val="tx1"/>
                </a:solidFill>
              </a:rPr>
              <a:t>nhé</a:t>
            </a:r>
            <a:r>
              <a:rPr lang="en-US" b="1" dirty="0" smtClean="0">
                <a:solidFill>
                  <a:schemeClr val="tx1"/>
                </a:solidFill>
              </a:rPr>
              <a:t>!</a:t>
            </a:r>
            <a:endParaRPr lang="en-US" sz="2400" b="1" dirty="0" smtClean="0">
              <a:solidFill>
                <a:schemeClr val="tx1"/>
              </a:solidFill>
            </a:endParaRPr>
          </a:p>
          <a:p>
            <a:pPr algn="r"/>
            <a:r>
              <a:rPr lang="en-US" sz="2400" b="1" dirty="0" smtClean="0">
                <a:solidFill>
                  <a:schemeClr val="tx1"/>
                </a:solidFill>
              </a:rPr>
              <a:t>(</a:t>
            </a:r>
            <a:r>
              <a:rPr lang="en-US" sz="2400" b="1" dirty="0" err="1" smtClean="0">
                <a:solidFill>
                  <a:schemeClr val="tx1"/>
                </a:solidFill>
              </a:rPr>
              <a:t>Bài</a:t>
            </a:r>
            <a:r>
              <a:rPr lang="en-US" sz="2400" b="1" dirty="0" smtClean="0">
                <a:solidFill>
                  <a:schemeClr val="tx1"/>
                </a:solidFill>
              </a:rPr>
              <a:t> 9* </a:t>
            </a:r>
            <a:r>
              <a:rPr lang="en-US" sz="2400" b="1" dirty="0" err="1" smtClean="0">
                <a:solidFill>
                  <a:schemeClr val="tx1"/>
                </a:solidFill>
              </a:rPr>
              <a:t>Đề</a:t>
            </a:r>
            <a:r>
              <a:rPr lang="en-US" sz="2400" b="1" dirty="0" smtClean="0">
                <a:solidFill>
                  <a:schemeClr val="tx1"/>
                </a:solidFill>
              </a:rPr>
              <a:t> 6 </a:t>
            </a:r>
            <a:r>
              <a:rPr lang="en-US" sz="2400" b="1" dirty="0" err="1" smtClean="0">
                <a:solidFill>
                  <a:schemeClr val="tx1"/>
                </a:solidFill>
              </a:rPr>
              <a:t>Học</a:t>
            </a:r>
            <a:r>
              <a:rPr lang="en-US" sz="2400" b="1" dirty="0" smtClean="0">
                <a:solidFill>
                  <a:schemeClr val="tx1"/>
                </a:solidFill>
              </a:rPr>
              <a:t> </a:t>
            </a:r>
            <a:r>
              <a:rPr lang="en-US" sz="2400" b="1" dirty="0" err="1" smtClean="0">
                <a:solidFill>
                  <a:schemeClr val="tx1"/>
                </a:solidFill>
              </a:rPr>
              <a:t>kì</a:t>
            </a:r>
            <a:r>
              <a:rPr lang="en-US" sz="2400" b="1" dirty="0" smtClean="0">
                <a:solidFill>
                  <a:schemeClr val="tx1"/>
                </a:solidFill>
              </a:rPr>
              <a:t> II </a:t>
            </a:r>
            <a:r>
              <a:rPr lang="en-US" sz="2400" b="1" dirty="0" err="1" smtClean="0">
                <a:solidFill>
                  <a:schemeClr val="tx1"/>
                </a:solidFill>
              </a:rPr>
              <a:t>Lớp</a:t>
            </a:r>
            <a:r>
              <a:rPr lang="en-US" sz="2400" b="1" dirty="0" smtClean="0">
                <a:solidFill>
                  <a:schemeClr val="tx1"/>
                </a:solidFill>
              </a:rPr>
              <a:t> 3, tr.36)</a:t>
            </a:r>
            <a:endParaRPr lang="en-US" b="1" dirty="0" smtClean="0">
              <a:solidFill>
                <a:schemeClr val="tx1"/>
              </a:solidFill>
            </a:endParaRPr>
          </a:p>
        </p:txBody>
      </p:sp>
      <p:sp>
        <p:nvSpPr>
          <p:cNvPr id="5" name="Slide Number Placeholder 4"/>
          <p:cNvSpPr>
            <a:spLocks noGrp="1"/>
          </p:cNvSpPr>
          <p:nvPr>
            <p:ph type="sldNum" sz="quarter" idx="12"/>
          </p:nvPr>
        </p:nvSpPr>
        <p:spPr/>
        <p:txBody>
          <a:bodyPr/>
          <a:lstStyle/>
          <a:p>
            <a:fld id="{0D7EE9ED-E13F-486F-A80D-5D2F3DC51E47}" type="slidenum">
              <a:rPr lang="en-US" smtClean="0"/>
              <a:pPr/>
              <a:t>26</a:t>
            </a:fld>
            <a:endParaRPr lang="en-US"/>
          </a:p>
        </p:txBody>
      </p:sp>
    </p:spTree>
    <p:extLst>
      <p:ext uri="{BB962C8B-B14F-4D97-AF65-F5344CB8AC3E}">
        <p14:creationId xmlns:p14="http://schemas.microsoft.com/office/powerpoint/2010/main" xmlns="" val="10782680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l="6904" t="45476" r="1486" b="6032"/>
          <a:stretch>
            <a:fillRect/>
          </a:stretch>
        </p:blipFill>
        <p:spPr bwMode="auto">
          <a:xfrm>
            <a:off x="457200" y="1124744"/>
            <a:ext cx="8435280" cy="3966561"/>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D7EE9ED-E13F-486F-A80D-5D2F3DC51E47}"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90599"/>
          </a:xfrm>
        </p:spPr>
        <p:txBody>
          <a:bodyPr>
            <a:normAutofit/>
          </a:bodyPr>
          <a:lstStyle/>
          <a:p>
            <a:r>
              <a:rPr lang="en-US" sz="3600" b="1" dirty="0" smtClean="0">
                <a:solidFill>
                  <a:schemeClr val="hlink"/>
                </a:solidFill>
              </a:rPr>
              <a:t>Thông qua ví dụ này giúp HS:</a:t>
            </a:r>
            <a:endParaRPr lang="en-US" sz="3600" dirty="0"/>
          </a:p>
        </p:txBody>
      </p:sp>
      <p:sp>
        <p:nvSpPr>
          <p:cNvPr id="3" name="Subtitle 2"/>
          <p:cNvSpPr>
            <a:spLocks noGrp="1"/>
          </p:cNvSpPr>
          <p:nvPr>
            <p:ph type="subTitle" idx="1"/>
          </p:nvPr>
        </p:nvSpPr>
        <p:spPr>
          <a:xfrm>
            <a:off x="228600" y="2057400"/>
            <a:ext cx="8763000" cy="4343400"/>
          </a:xfrm>
        </p:spPr>
        <p:txBody>
          <a:bodyPr/>
          <a:lstStyle/>
          <a:p>
            <a:pPr marL="538163" indent="-538163" algn="l">
              <a:buAutoNum type="arabicPeriod"/>
            </a:pPr>
            <a:r>
              <a:rPr lang="en-US" b="1" dirty="0" smtClean="0">
                <a:solidFill>
                  <a:schemeClr val="tx1"/>
                </a:solidFill>
              </a:rPr>
              <a:t>Củng </a:t>
            </a:r>
            <a:r>
              <a:rPr lang="en-US" b="1" dirty="0" err="1" smtClean="0">
                <a:solidFill>
                  <a:schemeClr val="tx1"/>
                </a:solidFill>
              </a:rPr>
              <a:t>cố</a:t>
            </a:r>
            <a:r>
              <a:rPr lang="en-US" b="1" dirty="0" smtClean="0">
                <a:solidFill>
                  <a:schemeClr val="tx1"/>
                </a:solidFill>
              </a:rPr>
              <a:t> </a:t>
            </a:r>
            <a:r>
              <a:rPr lang="en-US" b="1" dirty="0" err="1" smtClean="0">
                <a:solidFill>
                  <a:schemeClr val="tx1"/>
                </a:solidFill>
              </a:rPr>
              <a:t>kĩ</a:t>
            </a:r>
            <a:r>
              <a:rPr lang="en-US" b="1" dirty="0" smtClean="0">
                <a:solidFill>
                  <a:schemeClr val="tx1"/>
                </a:solidFill>
              </a:rPr>
              <a:t> năng tính toán với các số </a:t>
            </a:r>
            <a:r>
              <a:rPr lang="en-US" b="1" dirty="0" err="1" smtClean="0">
                <a:solidFill>
                  <a:schemeClr val="tx1"/>
                </a:solidFill>
              </a:rPr>
              <a:t>tròn</a:t>
            </a:r>
            <a:r>
              <a:rPr lang="en-US" b="1" dirty="0" smtClean="0">
                <a:solidFill>
                  <a:schemeClr val="tx1"/>
                </a:solidFill>
              </a:rPr>
              <a:t> </a:t>
            </a:r>
            <a:r>
              <a:rPr lang="en-US" b="1" dirty="0" err="1" smtClean="0">
                <a:solidFill>
                  <a:schemeClr val="tx1"/>
                </a:solidFill>
              </a:rPr>
              <a:t>nghìn</a:t>
            </a:r>
            <a:r>
              <a:rPr lang="en-US" b="1" dirty="0" smtClean="0">
                <a:solidFill>
                  <a:schemeClr val="tx1"/>
                </a:solidFill>
              </a:rPr>
              <a:t>.</a:t>
            </a:r>
          </a:p>
          <a:p>
            <a:pPr marL="538163" indent="-538163" algn="l"/>
            <a:r>
              <a:rPr lang="en-US" b="1" dirty="0" smtClean="0">
                <a:solidFill>
                  <a:schemeClr val="tx1"/>
                </a:solidFill>
              </a:rPr>
              <a:t>2.  Có ý thức sử dụng hiệu quả đồng tiền phục </a:t>
            </a:r>
            <a:r>
              <a:rPr lang="en-US" b="1" dirty="0" err="1" smtClean="0">
                <a:solidFill>
                  <a:schemeClr val="tx1"/>
                </a:solidFill>
              </a:rPr>
              <a:t>vụ</a:t>
            </a:r>
            <a:r>
              <a:rPr lang="en-US" b="1" dirty="0" smtClean="0">
                <a:solidFill>
                  <a:schemeClr val="tx1"/>
                </a:solidFill>
              </a:rPr>
              <a:t>  </a:t>
            </a:r>
            <a:r>
              <a:rPr lang="en-US" b="1" dirty="0" err="1" smtClean="0">
                <a:solidFill>
                  <a:schemeClr val="tx1"/>
                </a:solidFill>
              </a:rPr>
              <a:t>mục</a:t>
            </a:r>
            <a:r>
              <a:rPr lang="en-US" b="1" dirty="0" smtClean="0">
                <a:solidFill>
                  <a:schemeClr val="tx1"/>
                </a:solidFill>
              </a:rPr>
              <a:t> tiêu đã </a:t>
            </a:r>
            <a:r>
              <a:rPr lang="en-US" b="1" dirty="0" err="1" smtClean="0">
                <a:solidFill>
                  <a:schemeClr val="tx1"/>
                </a:solidFill>
              </a:rPr>
              <a:t>đặt</a:t>
            </a:r>
            <a:r>
              <a:rPr lang="en-US" b="1" dirty="0" smtClean="0">
                <a:solidFill>
                  <a:schemeClr val="tx1"/>
                </a:solidFill>
              </a:rPr>
              <a:t> </a:t>
            </a:r>
            <a:r>
              <a:rPr lang="en-US" b="1" dirty="0" err="1" smtClean="0">
                <a:solidFill>
                  <a:schemeClr val="tx1"/>
                </a:solidFill>
              </a:rPr>
              <a:t>ra</a:t>
            </a:r>
            <a:r>
              <a:rPr lang="en-US" b="1" dirty="0" smtClean="0">
                <a:solidFill>
                  <a:schemeClr val="tx1"/>
                </a:solidFill>
              </a:rPr>
              <a:t>.</a:t>
            </a:r>
          </a:p>
          <a:p>
            <a:pPr marL="447675" indent="-447675" algn="l"/>
            <a:r>
              <a:rPr lang="en-US" b="1" dirty="0" smtClean="0">
                <a:solidFill>
                  <a:schemeClr val="tx1"/>
                </a:solidFill>
              </a:rPr>
              <a:t>3. Phát triển năng lực tính toán, năng lực </a:t>
            </a:r>
            <a:r>
              <a:rPr lang="en-US" b="1" dirty="0" err="1" smtClean="0">
                <a:solidFill>
                  <a:schemeClr val="tx1"/>
                </a:solidFill>
              </a:rPr>
              <a:t>giải</a:t>
            </a:r>
            <a:r>
              <a:rPr lang="en-US" b="1" dirty="0" smtClean="0">
                <a:solidFill>
                  <a:schemeClr val="tx1"/>
                </a:solidFill>
              </a:rPr>
              <a:t> </a:t>
            </a:r>
            <a:r>
              <a:rPr lang="en-US" b="1" dirty="0" err="1" smtClean="0">
                <a:solidFill>
                  <a:schemeClr val="tx1"/>
                </a:solidFill>
              </a:rPr>
              <a:t>quyết</a:t>
            </a:r>
            <a:r>
              <a:rPr lang="en-US" b="1" dirty="0" smtClean="0">
                <a:solidFill>
                  <a:schemeClr val="tx1"/>
                </a:solidFill>
              </a:rPr>
              <a:t> vấn đề, năng lực tư duy toán </a:t>
            </a:r>
            <a:r>
              <a:rPr lang="en-US" b="1" dirty="0" err="1" smtClean="0">
                <a:solidFill>
                  <a:schemeClr val="tx1"/>
                </a:solidFill>
              </a:rPr>
              <a:t>học</a:t>
            </a:r>
            <a:r>
              <a:rPr lang="en-US" b="1" dirty="0" smtClean="0">
                <a:solidFill>
                  <a:schemeClr val="tx1"/>
                </a:solidFill>
              </a:rPr>
              <a:t>,…</a:t>
            </a:r>
          </a:p>
          <a:p>
            <a:pPr algn="l"/>
            <a:endParaRPr lang="en-US" dirty="0"/>
          </a:p>
        </p:txBody>
      </p:sp>
      <p:sp>
        <p:nvSpPr>
          <p:cNvPr id="5" name="Slide Number Placeholder 4"/>
          <p:cNvSpPr>
            <a:spLocks noGrp="1"/>
          </p:cNvSpPr>
          <p:nvPr>
            <p:ph type="sldNum" sz="quarter" idx="12"/>
          </p:nvPr>
        </p:nvSpPr>
        <p:spPr/>
        <p:txBody>
          <a:bodyPr/>
          <a:lstStyle/>
          <a:p>
            <a:fld id="{0D7EE9ED-E13F-486F-A80D-5D2F3DC51E47}" type="slidenum">
              <a:rPr lang="en-US" smtClean="0"/>
              <a:pPr/>
              <a:t>28</a:t>
            </a:fld>
            <a:endParaRPr lang="en-US"/>
          </a:p>
        </p:txBody>
      </p:sp>
    </p:spTree>
    <p:extLst>
      <p:ext uri="{BB962C8B-B14F-4D97-AF65-F5344CB8AC3E}">
        <p14:creationId xmlns:p14="http://schemas.microsoft.com/office/powerpoint/2010/main" xmlns="" val="15672070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384"/>
            <a:ext cx="7772400" cy="838199"/>
          </a:xfrm>
        </p:spPr>
        <p:txBody>
          <a:bodyPr>
            <a:normAutofit/>
          </a:bodyPr>
          <a:lstStyle/>
          <a:p>
            <a:r>
              <a:rPr lang="en-US" sz="3600" b="1" dirty="0" smtClean="0"/>
              <a:t>LỚP 4</a:t>
            </a:r>
            <a:endParaRPr lang="en-US" sz="3600" b="1" dirty="0"/>
          </a:p>
        </p:txBody>
      </p:sp>
      <p:sp>
        <p:nvSpPr>
          <p:cNvPr id="3" name="Subtitle 2"/>
          <p:cNvSpPr>
            <a:spLocks noGrp="1"/>
          </p:cNvSpPr>
          <p:nvPr>
            <p:ph type="subTitle" idx="1"/>
          </p:nvPr>
        </p:nvSpPr>
        <p:spPr>
          <a:xfrm>
            <a:off x="533400" y="620688"/>
            <a:ext cx="8229600" cy="5898976"/>
          </a:xfrm>
        </p:spPr>
        <p:txBody>
          <a:bodyPr>
            <a:normAutofit/>
          </a:bodyPr>
          <a:lstStyle/>
          <a:p>
            <a:r>
              <a:rPr lang="en-US" b="1" dirty="0" smtClean="0"/>
              <a:t>VÍ DỤ 4.1 </a:t>
            </a:r>
          </a:p>
          <a:p>
            <a:pPr algn="just"/>
            <a:r>
              <a:rPr lang="en-US" b="1" dirty="0" smtClean="0">
                <a:solidFill>
                  <a:srgbClr val="CC3300"/>
                </a:solidFill>
              </a:rPr>
              <a:t>Khi học thống kê số liệu, so sánh số đo </a:t>
            </a:r>
            <a:r>
              <a:rPr lang="en-US" b="1" dirty="0" err="1" smtClean="0">
                <a:solidFill>
                  <a:srgbClr val="CC3300"/>
                </a:solidFill>
              </a:rPr>
              <a:t>độ</a:t>
            </a:r>
            <a:r>
              <a:rPr lang="en-US" b="1" dirty="0" smtClean="0">
                <a:solidFill>
                  <a:srgbClr val="CC3300"/>
                </a:solidFill>
              </a:rPr>
              <a:t> </a:t>
            </a:r>
            <a:r>
              <a:rPr lang="en-US" b="1" dirty="0" err="1" smtClean="0">
                <a:solidFill>
                  <a:srgbClr val="CC3300"/>
                </a:solidFill>
              </a:rPr>
              <a:t>dài</a:t>
            </a:r>
            <a:r>
              <a:rPr lang="en-US" b="1" dirty="0" smtClean="0">
                <a:solidFill>
                  <a:srgbClr val="CC3300"/>
                </a:solidFill>
              </a:rPr>
              <a:t>, ta tạo tình huống sau cho HS </a:t>
            </a:r>
            <a:r>
              <a:rPr lang="en-US" b="1" dirty="0" err="1" smtClean="0">
                <a:solidFill>
                  <a:srgbClr val="CC3300"/>
                </a:solidFill>
              </a:rPr>
              <a:t>vận</a:t>
            </a:r>
            <a:r>
              <a:rPr lang="en-US" b="1" dirty="0" smtClean="0">
                <a:solidFill>
                  <a:srgbClr val="CC3300"/>
                </a:solidFill>
              </a:rPr>
              <a:t> </a:t>
            </a:r>
            <a:r>
              <a:rPr lang="en-US" b="1" dirty="0" err="1" smtClean="0">
                <a:solidFill>
                  <a:srgbClr val="CC3300"/>
                </a:solidFill>
              </a:rPr>
              <a:t>dụng</a:t>
            </a:r>
            <a:r>
              <a:rPr lang="en-US" b="1" dirty="0" smtClean="0">
                <a:solidFill>
                  <a:srgbClr val="CC3300"/>
                </a:solidFill>
              </a:rPr>
              <a:t>:</a:t>
            </a:r>
          </a:p>
          <a:p>
            <a:r>
              <a:rPr lang="en-US" b="1" dirty="0" smtClean="0">
                <a:solidFill>
                  <a:schemeClr val="tx1"/>
                </a:solidFill>
              </a:rPr>
              <a:t>Đường bộ từ Hà </a:t>
            </a:r>
            <a:r>
              <a:rPr lang="en-US" b="1" dirty="0" err="1" smtClean="0">
                <a:solidFill>
                  <a:schemeClr val="tx1"/>
                </a:solidFill>
              </a:rPr>
              <a:t>Nội</a:t>
            </a:r>
            <a:r>
              <a:rPr lang="en-US" b="1" dirty="0" smtClean="0">
                <a:solidFill>
                  <a:schemeClr val="tx1"/>
                </a:solidFill>
              </a:rPr>
              <a:t> </a:t>
            </a:r>
            <a:r>
              <a:rPr lang="en-US" b="1" dirty="0" err="1" smtClean="0">
                <a:solidFill>
                  <a:schemeClr val="tx1"/>
                </a:solidFill>
              </a:rPr>
              <a:t>đi</a:t>
            </a:r>
            <a:r>
              <a:rPr lang="en-US" b="1" dirty="0" smtClean="0">
                <a:solidFill>
                  <a:schemeClr val="tx1"/>
                </a:solidFill>
              </a:rPr>
              <a:t> </a:t>
            </a:r>
            <a:r>
              <a:rPr lang="en-US" b="1" dirty="0" err="1" smtClean="0">
                <a:solidFill>
                  <a:schemeClr val="tx1"/>
                </a:solidFill>
              </a:rPr>
              <a:t>một</a:t>
            </a:r>
            <a:r>
              <a:rPr lang="en-US" b="1" dirty="0" smtClean="0">
                <a:solidFill>
                  <a:schemeClr val="tx1"/>
                </a:solidFill>
              </a:rPr>
              <a:t> </a:t>
            </a:r>
            <a:r>
              <a:rPr lang="en-US" b="1" dirty="0" err="1" smtClean="0">
                <a:solidFill>
                  <a:schemeClr val="tx1"/>
                </a:solidFill>
              </a:rPr>
              <a:t>số</a:t>
            </a:r>
            <a:r>
              <a:rPr lang="en-US" b="1" dirty="0" smtClean="0">
                <a:solidFill>
                  <a:schemeClr val="tx1"/>
                </a:solidFill>
              </a:rPr>
              <a:t> thành phố</a:t>
            </a:r>
            <a:br>
              <a:rPr lang="en-US" b="1" dirty="0" smtClean="0">
                <a:solidFill>
                  <a:schemeClr val="tx1"/>
                </a:solidFill>
              </a:rPr>
            </a:br>
            <a:r>
              <a:rPr lang="en-US" b="1" dirty="0" smtClean="0">
                <a:solidFill>
                  <a:schemeClr val="tx1"/>
                </a:solidFill>
              </a:rPr>
              <a:t>được thống kê </a:t>
            </a:r>
            <a:r>
              <a:rPr lang="en-US" b="1" dirty="0" err="1" smtClean="0">
                <a:solidFill>
                  <a:schemeClr val="tx1"/>
                </a:solidFill>
              </a:rPr>
              <a:t>trong</a:t>
            </a:r>
            <a:r>
              <a:rPr lang="en-US" b="1" dirty="0" smtClean="0">
                <a:solidFill>
                  <a:schemeClr val="tx1"/>
                </a:solidFill>
              </a:rPr>
              <a:t> </a:t>
            </a:r>
            <a:r>
              <a:rPr lang="en-US" b="1" dirty="0" err="1" smtClean="0">
                <a:solidFill>
                  <a:schemeClr val="tx1"/>
                </a:solidFill>
              </a:rPr>
              <a:t>bảng</a:t>
            </a:r>
            <a:r>
              <a:rPr lang="en-US" b="1" dirty="0" smtClean="0">
                <a:solidFill>
                  <a:schemeClr val="tx1"/>
                </a:solidFill>
              </a:rPr>
              <a:t>:</a:t>
            </a:r>
          </a:p>
          <a:p>
            <a:endParaRPr lang="en-US" b="1" dirty="0" smtClean="0">
              <a:solidFill>
                <a:schemeClr val="tx1"/>
              </a:solidFill>
            </a:endParaRPr>
          </a:p>
          <a:p>
            <a:endParaRPr lang="en-US" b="1" dirty="0" smtClean="0">
              <a:solidFill>
                <a:schemeClr val="tx1"/>
              </a:solidFill>
            </a:endParaRPr>
          </a:p>
          <a:p>
            <a:endParaRPr lang="en-US" b="1" dirty="0" smtClean="0">
              <a:solidFill>
                <a:schemeClr val="tx1"/>
              </a:solidFill>
            </a:endParaRPr>
          </a:p>
          <a:p>
            <a:endParaRPr lang="en-US" b="1" dirty="0" smtClean="0">
              <a:solidFill>
                <a:schemeClr val="tx1"/>
              </a:solidFill>
            </a:endParaRPr>
          </a:p>
          <a:p>
            <a:endParaRPr lang="en-US" b="1" dirty="0" smtClean="0">
              <a:solidFill>
                <a:schemeClr val="tx1"/>
              </a:solidFill>
            </a:endParaRPr>
          </a:p>
          <a:p>
            <a:pPr algn="r"/>
            <a:endParaRPr lang="en-US" b="1" dirty="0" smtClean="0">
              <a:solidFill>
                <a:schemeClr val="tx1"/>
              </a:solidFill>
            </a:endParaRPr>
          </a:p>
          <a:p>
            <a:pPr algn="r"/>
            <a:endParaRPr lang="en-US" b="1" dirty="0" smtClean="0">
              <a:solidFill>
                <a:schemeClr val="tx1"/>
              </a:solidFill>
            </a:endParaRPr>
          </a:p>
          <a:p>
            <a:pPr algn="r"/>
            <a:endParaRPr lang="en-US" b="1" dirty="0" smtClean="0">
              <a:solidFill>
                <a:schemeClr val="tx1"/>
              </a:solidFill>
            </a:endParaRPr>
          </a:p>
          <a:p>
            <a:pPr algn="r"/>
            <a:endParaRPr lang="en-US" b="1" dirty="0" smtClean="0">
              <a:solidFill>
                <a:schemeClr val="tx1"/>
              </a:solidFill>
            </a:endParaRPr>
          </a:p>
          <a:p>
            <a:pPr algn="r"/>
            <a:endParaRPr lang="en-US" b="1" dirty="0" smtClean="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707225806"/>
              </p:ext>
            </p:extLst>
          </p:nvPr>
        </p:nvGraphicFramePr>
        <p:xfrm>
          <a:off x="1619272" y="3356992"/>
          <a:ext cx="6096000" cy="3108960"/>
        </p:xfrm>
        <a:graphic>
          <a:graphicData uri="http://schemas.openxmlformats.org/drawingml/2006/table">
            <a:tbl>
              <a:tblPr firstRow="1" bandRow="1">
                <a:tableStyleId>{5C22544A-7EE6-4342-B048-85BDC9FD1C3A}</a:tableStyleId>
              </a:tblPr>
              <a:tblGrid>
                <a:gridCol w="2438400"/>
                <a:gridCol w="3657600"/>
              </a:tblGrid>
              <a:tr h="370840">
                <a:tc>
                  <a:txBody>
                    <a:bodyPr/>
                    <a:lstStyle/>
                    <a:p>
                      <a:pPr algn="ctr">
                        <a:spcBef>
                          <a:spcPts val="600"/>
                        </a:spcBef>
                      </a:pPr>
                      <a:r>
                        <a:rPr lang="en-US" sz="2400" b="1" dirty="0" smtClean="0"/>
                        <a:t>Từ Hà</a:t>
                      </a:r>
                      <a:r>
                        <a:rPr lang="en-US" sz="2400" b="1" baseline="0" dirty="0" smtClean="0"/>
                        <a:t> Nội đi</a:t>
                      </a:r>
                      <a:endParaRPr lang="en-US" sz="2400" b="1" dirty="0"/>
                    </a:p>
                  </a:txBody>
                  <a:tcPr/>
                </a:tc>
                <a:tc>
                  <a:txBody>
                    <a:bodyPr/>
                    <a:lstStyle/>
                    <a:p>
                      <a:pPr algn="ctr"/>
                      <a:r>
                        <a:rPr lang="en-US" sz="2400" b="1" dirty="0" smtClean="0"/>
                        <a:t>Chiều</a:t>
                      </a:r>
                      <a:r>
                        <a:rPr lang="en-US" sz="2400" b="1" baseline="0" dirty="0" smtClean="0"/>
                        <a:t> dài q</a:t>
                      </a:r>
                      <a:r>
                        <a:rPr lang="en-US" sz="2400" b="1" dirty="0" smtClean="0"/>
                        <a:t>uãng</a:t>
                      </a:r>
                      <a:r>
                        <a:rPr lang="en-US" sz="2400" b="1" baseline="0" dirty="0" smtClean="0"/>
                        <a:t> </a:t>
                      </a:r>
                      <a:r>
                        <a:rPr lang="en-US" sz="2400" b="1" baseline="0" dirty="0" err="1" smtClean="0"/>
                        <a:t>đường</a:t>
                      </a:r>
                      <a:r>
                        <a:rPr lang="en-US" sz="2400" b="1" baseline="0" dirty="0" smtClean="0"/>
                        <a:t> </a:t>
                      </a:r>
                      <a:r>
                        <a:rPr lang="en-US" sz="2400" b="1" baseline="0" dirty="0" err="1" smtClean="0"/>
                        <a:t>khoảng</a:t>
                      </a:r>
                      <a:r>
                        <a:rPr lang="en-US" sz="2400" b="1" baseline="0" dirty="0" smtClean="0"/>
                        <a:t> (km)</a:t>
                      </a:r>
                      <a:endParaRPr lang="en-US" sz="2400" b="1" dirty="0"/>
                    </a:p>
                  </a:txBody>
                  <a:tcPr/>
                </a:tc>
              </a:tr>
              <a:tr h="370840">
                <a:tc>
                  <a:txBody>
                    <a:bodyPr/>
                    <a:lstStyle/>
                    <a:p>
                      <a:pPr algn="ctr"/>
                      <a:r>
                        <a:rPr lang="en-US" sz="2400" b="1" dirty="0" smtClean="0"/>
                        <a:t>Cần</a:t>
                      </a:r>
                      <a:r>
                        <a:rPr lang="en-US" sz="2400" b="1" baseline="0" dirty="0" smtClean="0"/>
                        <a:t> Thơ</a:t>
                      </a:r>
                      <a:endParaRPr lang="en-US" sz="2400" b="1" dirty="0"/>
                    </a:p>
                  </a:txBody>
                  <a:tcPr/>
                </a:tc>
                <a:tc>
                  <a:txBody>
                    <a:bodyPr/>
                    <a:lstStyle/>
                    <a:p>
                      <a:pPr algn="ctr"/>
                      <a:r>
                        <a:rPr lang="en-US" sz="2400" b="1" dirty="0" smtClean="0"/>
                        <a:t>1888</a:t>
                      </a:r>
                      <a:endParaRPr lang="en-US" sz="2400" b="1" dirty="0"/>
                    </a:p>
                  </a:txBody>
                  <a:tcPr/>
                </a:tc>
              </a:tr>
              <a:tr h="370840">
                <a:tc>
                  <a:txBody>
                    <a:bodyPr/>
                    <a:lstStyle/>
                    <a:p>
                      <a:pPr algn="ctr"/>
                      <a:r>
                        <a:rPr lang="en-US" sz="2400" b="1" dirty="0" smtClean="0"/>
                        <a:t>Đà</a:t>
                      </a:r>
                      <a:r>
                        <a:rPr lang="en-US" sz="2400" b="1" baseline="0" dirty="0" smtClean="0"/>
                        <a:t> Nẵng</a:t>
                      </a:r>
                      <a:endParaRPr lang="en-US" sz="2400" b="1" dirty="0"/>
                    </a:p>
                  </a:txBody>
                  <a:tcPr/>
                </a:tc>
                <a:tc>
                  <a:txBody>
                    <a:bodyPr/>
                    <a:lstStyle/>
                    <a:p>
                      <a:pPr algn="ctr"/>
                      <a:r>
                        <a:rPr lang="en-US" sz="2400" b="1" dirty="0" smtClean="0"/>
                        <a:t>  763</a:t>
                      </a:r>
                      <a:endParaRPr lang="en-US" sz="2400" b="1" dirty="0"/>
                    </a:p>
                  </a:txBody>
                  <a:tcPr/>
                </a:tc>
              </a:tr>
              <a:tr h="370840">
                <a:tc>
                  <a:txBody>
                    <a:bodyPr/>
                    <a:lstStyle/>
                    <a:p>
                      <a:pPr algn="ctr"/>
                      <a:r>
                        <a:rPr lang="en-US" sz="2400" b="1" dirty="0" smtClean="0"/>
                        <a:t>Hải</a:t>
                      </a:r>
                      <a:r>
                        <a:rPr lang="en-US" sz="2400" b="1" baseline="0" dirty="0" smtClean="0"/>
                        <a:t> Phòng</a:t>
                      </a:r>
                      <a:endParaRPr lang="en-US" sz="2400" b="1" dirty="0"/>
                    </a:p>
                  </a:txBody>
                  <a:tcPr/>
                </a:tc>
                <a:tc>
                  <a:txBody>
                    <a:bodyPr/>
                    <a:lstStyle/>
                    <a:p>
                      <a:pPr algn="ctr"/>
                      <a:r>
                        <a:rPr lang="en-US" sz="2400" b="1" dirty="0" smtClean="0"/>
                        <a:t>  104</a:t>
                      </a:r>
                      <a:endParaRPr lang="en-US" sz="2400" b="1" dirty="0"/>
                    </a:p>
                  </a:txBody>
                  <a:tcPr/>
                </a:tc>
              </a:tr>
              <a:tr h="370840">
                <a:tc>
                  <a:txBody>
                    <a:bodyPr/>
                    <a:lstStyle/>
                    <a:p>
                      <a:pPr algn="ctr"/>
                      <a:r>
                        <a:rPr lang="en-US" sz="2400" b="1" dirty="0" smtClean="0"/>
                        <a:t>Huế</a:t>
                      </a:r>
                      <a:endParaRPr lang="en-US" sz="2400" b="1" dirty="0"/>
                    </a:p>
                  </a:txBody>
                  <a:tcPr/>
                </a:tc>
                <a:tc>
                  <a:txBody>
                    <a:bodyPr/>
                    <a:lstStyle/>
                    <a:p>
                      <a:pPr algn="ctr"/>
                      <a:r>
                        <a:rPr lang="en-US" sz="2400" b="1" dirty="0" smtClean="0"/>
                        <a:t>  658</a:t>
                      </a:r>
                      <a:endParaRPr lang="en-US" sz="2400" b="1" dirty="0"/>
                    </a:p>
                  </a:txBody>
                  <a:tcPr/>
                </a:tc>
              </a:tr>
              <a:tr h="370840">
                <a:tc>
                  <a:txBody>
                    <a:bodyPr/>
                    <a:lstStyle/>
                    <a:p>
                      <a:pPr algn="ctr"/>
                      <a:r>
                        <a:rPr lang="en-US" sz="2400" b="1" dirty="0" smtClean="0"/>
                        <a:t>TP.</a:t>
                      </a:r>
                      <a:r>
                        <a:rPr lang="en-US" sz="2400" b="1" baseline="0" dirty="0" smtClean="0"/>
                        <a:t> Hồ Chí Minh</a:t>
                      </a:r>
                      <a:endParaRPr lang="en-US" sz="2400" b="1" dirty="0"/>
                    </a:p>
                  </a:txBody>
                  <a:tcPr/>
                </a:tc>
                <a:tc>
                  <a:txBody>
                    <a:bodyPr/>
                    <a:lstStyle/>
                    <a:p>
                      <a:pPr algn="ctr"/>
                      <a:r>
                        <a:rPr lang="en-US" sz="2400" b="1" dirty="0" smtClean="0"/>
                        <a:t>1719</a:t>
                      </a:r>
                      <a:endParaRPr lang="en-US" sz="2400" b="1" dirty="0"/>
                    </a:p>
                  </a:txBody>
                  <a:tcPr/>
                </a:tc>
              </a:tr>
            </a:tbl>
          </a:graphicData>
        </a:graphic>
      </p:graphicFrame>
      <p:sp>
        <p:nvSpPr>
          <p:cNvPr id="6" name="Slide Number Placeholder 5"/>
          <p:cNvSpPr>
            <a:spLocks noGrp="1"/>
          </p:cNvSpPr>
          <p:nvPr>
            <p:ph type="sldNum" sz="quarter" idx="12"/>
          </p:nvPr>
        </p:nvSpPr>
        <p:spPr/>
        <p:txBody>
          <a:bodyPr/>
          <a:lstStyle/>
          <a:p>
            <a:fld id="{0D7EE9ED-E13F-486F-A80D-5D2F3DC51E47}" type="slidenum">
              <a:rPr lang="en-US" smtClean="0"/>
              <a:pPr/>
              <a:t>29</a:t>
            </a:fld>
            <a:endParaRPr lang="en-US"/>
          </a:p>
        </p:txBody>
      </p:sp>
    </p:spTree>
    <p:extLst>
      <p:ext uri="{BB962C8B-B14F-4D97-AF65-F5344CB8AC3E}">
        <p14:creationId xmlns:p14="http://schemas.microsoft.com/office/powerpoint/2010/main" xmlns="" val="22248427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059873"/>
          </a:xfrm>
        </p:spPr>
        <p:txBody>
          <a:bodyPr/>
          <a:lstStyle/>
          <a:p>
            <a:r>
              <a:rPr lang="en-US" b="1" dirty="0" smtClean="0">
                <a:solidFill>
                  <a:srgbClr val="FF0000"/>
                </a:solidFill>
              </a:rPr>
              <a:t>Đề cương báo cáo</a:t>
            </a:r>
            <a:endParaRPr lang="en-US" b="1" dirty="0">
              <a:solidFill>
                <a:srgbClr val="FF0000"/>
              </a:solidFill>
            </a:endParaRPr>
          </a:p>
        </p:txBody>
      </p:sp>
      <p:sp>
        <p:nvSpPr>
          <p:cNvPr id="3" name="Subtitle 2"/>
          <p:cNvSpPr>
            <a:spLocks noGrp="1"/>
          </p:cNvSpPr>
          <p:nvPr>
            <p:ph type="subTitle" idx="1"/>
          </p:nvPr>
        </p:nvSpPr>
        <p:spPr>
          <a:xfrm>
            <a:off x="374073" y="1468581"/>
            <a:ext cx="8382000" cy="5209309"/>
          </a:xfrm>
        </p:spPr>
        <p:txBody>
          <a:bodyPr>
            <a:normAutofit/>
          </a:bodyPr>
          <a:lstStyle/>
          <a:p>
            <a:pPr algn="l"/>
            <a:r>
              <a:rPr lang="en-US" dirty="0" smtClean="0"/>
              <a:t>	</a:t>
            </a:r>
            <a:r>
              <a:rPr lang="en-US" b="1" dirty="0" smtClean="0">
                <a:solidFill>
                  <a:schemeClr val="accent6"/>
                </a:solidFill>
              </a:rPr>
              <a:t>Nội dung báo cáo gồm 5 phần:</a:t>
            </a:r>
          </a:p>
          <a:p>
            <a:pPr marL="514350" indent="-514350" algn="l">
              <a:buFont typeface="+mj-lt"/>
              <a:buAutoNum type="arabicPeriod"/>
            </a:pPr>
            <a:r>
              <a:rPr lang="en-US" b="1" dirty="0" smtClean="0">
                <a:solidFill>
                  <a:schemeClr val="tx1"/>
                </a:solidFill>
              </a:rPr>
              <a:t>Trích </a:t>
            </a:r>
            <a:r>
              <a:rPr lang="en-US" b="1" dirty="0" err="1" smtClean="0">
                <a:solidFill>
                  <a:schemeClr val="tx1"/>
                </a:solidFill>
              </a:rPr>
              <a:t>dẫn</a:t>
            </a:r>
            <a:r>
              <a:rPr lang="en-US" b="1" dirty="0" smtClean="0">
                <a:solidFill>
                  <a:schemeClr val="tx1"/>
                </a:solidFill>
              </a:rPr>
              <a:t> </a:t>
            </a:r>
            <a:r>
              <a:rPr lang="en-US" b="1" dirty="0" err="1" smtClean="0">
                <a:solidFill>
                  <a:schemeClr val="tx1"/>
                </a:solidFill>
              </a:rPr>
              <a:t>Thông</a:t>
            </a:r>
            <a:r>
              <a:rPr lang="en-US" b="1" dirty="0" smtClean="0">
                <a:solidFill>
                  <a:schemeClr val="tx1"/>
                </a:solidFill>
              </a:rPr>
              <a:t> tư 22 về đánh giá học sinh tiểu học</a:t>
            </a:r>
          </a:p>
          <a:p>
            <a:pPr marL="514350" indent="-514350" algn="l">
              <a:buFont typeface="+mj-lt"/>
              <a:buAutoNum type="arabicPeriod"/>
            </a:pPr>
            <a:r>
              <a:rPr lang="en-US" b="1" dirty="0" smtClean="0">
                <a:solidFill>
                  <a:schemeClr val="tx1"/>
                </a:solidFill>
              </a:rPr>
              <a:t>Vấn đề năng lực của học sinh phổ thông</a:t>
            </a:r>
          </a:p>
          <a:p>
            <a:pPr marL="514350" indent="-514350" algn="l">
              <a:buFont typeface="+mj-lt"/>
              <a:buAutoNum type="arabicPeriod"/>
            </a:pPr>
            <a:r>
              <a:rPr lang="en-US" b="1" dirty="0" smtClean="0">
                <a:solidFill>
                  <a:schemeClr val="tx1"/>
                </a:solidFill>
              </a:rPr>
              <a:t>Định hướng chung về đánh giá năng </a:t>
            </a:r>
            <a:r>
              <a:rPr lang="en-US" b="1" dirty="0" err="1" smtClean="0">
                <a:solidFill>
                  <a:schemeClr val="tx1"/>
                </a:solidFill>
              </a:rPr>
              <a:t>lực</a:t>
            </a:r>
            <a:r>
              <a:rPr lang="en-US" b="1" dirty="0" smtClean="0">
                <a:solidFill>
                  <a:schemeClr val="tx1"/>
                </a:solidFill>
              </a:rPr>
              <a:t> </a:t>
            </a:r>
            <a:r>
              <a:rPr lang="en-US" b="1" dirty="0" err="1" smtClean="0">
                <a:solidFill>
                  <a:schemeClr val="tx1"/>
                </a:solidFill>
              </a:rPr>
              <a:t>môn</a:t>
            </a:r>
            <a:r>
              <a:rPr lang="en-US" b="1" dirty="0" smtClean="0">
                <a:solidFill>
                  <a:schemeClr val="tx1"/>
                </a:solidFill>
              </a:rPr>
              <a:t> </a:t>
            </a:r>
            <a:r>
              <a:rPr lang="en-US" b="1" dirty="0" err="1" smtClean="0">
                <a:solidFill>
                  <a:schemeClr val="tx1"/>
                </a:solidFill>
              </a:rPr>
              <a:t>Toán</a:t>
            </a:r>
            <a:r>
              <a:rPr lang="en-US" b="1" dirty="0" smtClean="0">
                <a:solidFill>
                  <a:schemeClr val="tx1"/>
                </a:solidFill>
              </a:rPr>
              <a:t> của học sinh tiểu học</a:t>
            </a:r>
          </a:p>
          <a:p>
            <a:pPr marL="514350" indent="-514350" algn="l">
              <a:buFont typeface="+mj-lt"/>
              <a:buAutoNum type="arabicPeriod"/>
            </a:pPr>
            <a:r>
              <a:rPr lang="en-US" b="1" dirty="0" smtClean="0">
                <a:solidFill>
                  <a:schemeClr val="tx1"/>
                </a:solidFill>
              </a:rPr>
              <a:t>Bộ tài liệu “Ôn tập – kiểm tra, đánh giá năng lực học </a:t>
            </a:r>
            <a:r>
              <a:rPr lang="en-US" b="1" dirty="0" err="1" smtClean="0">
                <a:solidFill>
                  <a:schemeClr val="tx1"/>
                </a:solidFill>
              </a:rPr>
              <a:t>sinh</a:t>
            </a:r>
            <a:r>
              <a:rPr lang="en-US" b="1" dirty="0" smtClean="0">
                <a:solidFill>
                  <a:schemeClr val="tx1"/>
                </a:solidFill>
              </a:rPr>
              <a:t> </a:t>
            </a:r>
            <a:r>
              <a:rPr lang="en-US" b="1" dirty="0" err="1" smtClean="0">
                <a:solidFill>
                  <a:schemeClr val="tx1"/>
                </a:solidFill>
              </a:rPr>
              <a:t>môn</a:t>
            </a:r>
            <a:r>
              <a:rPr lang="en-US" b="1" dirty="0" smtClean="0">
                <a:solidFill>
                  <a:schemeClr val="tx1"/>
                </a:solidFill>
              </a:rPr>
              <a:t> </a:t>
            </a:r>
            <a:r>
              <a:rPr lang="en-US" b="1" dirty="0" err="1" smtClean="0">
                <a:solidFill>
                  <a:schemeClr val="tx1"/>
                </a:solidFill>
              </a:rPr>
              <a:t>Toán</a:t>
            </a:r>
            <a:r>
              <a:rPr lang="en-US" b="1" dirty="0" smtClean="0">
                <a:solidFill>
                  <a:schemeClr val="tx1"/>
                </a:solidFill>
              </a:rPr>
              <a:t>”</a:t>
            </a:r>
          </a:p>
          <a:p>
            <a:pPr marL="514350" indent="-514350" algn="l">
              <a:buFont typeface="+mj-lt"/>
              <a:buAutoNum type="arabicPeriod"/>
            </a:pPr>
            <a:r>
              <a:rPr lang="en-US" b="1" dirty="0" smtClean="0">
                <a:solidFill>
                  <a:schemeClr val="tx1"/>
                </a:solidFill>
              </a:rPr>
              <a:t>Thiết kế minh </a:t>
            </a:r>
            <a:r>
              <a:rPr lang="en-US" b="1" dirty="0" err="1" smtClean="0">
                <a:solidFill>
                  <a:schemeClr val="tx1"/>
                </a:solidFill>
              </a:rPr>
              <a:t>hoạ</a:t>
            </a:r>
            <a:endParaRPr lang="en-US" b="1" dirty="0" smtClean="0">
              <a:solidFill>
                <a:schemeClr val="tx1"/>
              </a:solidFill>
            </a:endParaRPr>
          </a:p>
          <a:p>
            <a:pPr marL="514350" indent="-514350" algn="l">
              <a:buFont typeface="+mj-lt"/>
              <a:buAutoNum type="arabicPeriod"/>
            </a:pPr>
            <a:endParaRPr lang="en-US" dirty="0" smtClean="0"/>
          </a:p>
          <a:p>
            <a:pPr marL="514350" indent="-514350" algn="l">
              <a:buFont typeface="+mj-lt"/>
              <a:buAutoNum type="arabicPeriod"/>
            </a:pPr>
            <a:endParaRPr lang="en-US" dirty="0"/>
          </a:p>
        </p:txBody>
      </p:sp>
      <p:sp>
        <p:nvSpPr>
          <p:cNvPr id="5" name="Slide Number Placeholder 4"/>
          <p:cNvSpPr>
            <a:spLocks noGrp="1"/>
          </p:cNvSpPr>
          <p:nvPr>
            <p:ph type="sldNum" sz="quarter" idx="12"/>
          </p:nvPr>
        </p:nvSpPr>
        <p:spPr/>
        <p:txBody>
          <a:bodyPr/>
          <a:lstStyle/>
          <a:p>
            <a:fld id="{0D7EE9ED-E13F-486F-A80D-5D2F3DC51E47}" type="slidenum">
              <a:rPr lang="en-US" smtClean="0"/>
              <a:pPr/>
              <a:t>3</a:t>
            </a:fld>
            <a:endParaRPr lang="en-US"/>
          </a:p>
        </p:txBody>
      </p:sp>
    </p:spTree>
    <p:extLst>
      <p:ext uri="{BB962C8B-B14F-4D97-AF65-F5344CB8AC3E}">
        <p14:creationId xmlns:p14="http://schemas.microsoft.com/office/powerpoint/2010/main" xmlns="" val="11305233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marL="514350" indent="-514350">
              <a:buAutoNum type="alphaLcParenR"/>
            </a:pPr>
            <a:r>
              <a:rPr lang="en-US" b="1" dirty="0" err="1" smtClean="0"/>
              <a:t>Tên</a:t>
            </a:r>
            <a:r>
              <a:rPr lang="en-US" b="1" dirty="0" smtClean="0"/>
              <a:t> </a:t>
            </a:r>
            <a:r>
              <a:rPr lang="en-US" b="1" dirty="0"/>
              <a:t>các thành phố trên ghi theo thứ tự chiều dài đường bộ từ Hà Nội </a:t>
            </a:r>
            <a:r>
              <a:rPr lang="en-US" b="1" dirty="0" err="1"/>
              <a:t>đến</a:t>
            </a:r>
            <a:r>
              <a:rPr lang="en-US" b="1" dirty="0"/>
              <a:t> </a:t>
            </a:r>
            <a:r>
              <a:rPr lang="en-US" b="1" dirty="0" err="1" smtClean="0"/>
              <a:t>thành</a:t>
            </a:r>
            <a:r>
              <a:rPr lang="en-US" b="1" dirty="0" smtClean="0"/>
              <a:t> </a:t>
            </a:r>
            <a:r>
              <a:rPr lang="en-US" b="1" dirty="0" err="1" smtClean="0"/>
              <a:t>phố</a:t>
            </a:r>
            <a:r>
              <a:rPr lang="en-US" b="1" dirty="0" smtClean="0"/>
              <a:t> </a:t>
            </a:r>
            <a:r>
              <a:rPr lang="en-US" b="1" dirty="0" err="1"/>
              <a:t>đó</a:t>
            </a:r>
            <a:r>
              <a:rPr lang="en-US" b="1" dirty="0"/>
              <a:t> </a:t>
            </a:r>
            <a:r>
              <a:rPr lang="en-US" b="1" dirty="0" err="1" smtClean="0"/>
              <a:t>theo</a:t>
            </a:r>
            <a:r>
              <a:rPr lang="en-US" b="1" dirty="0" smtClean="0"/>
              <a:t> </a:t>
            </a:r>
            <a:r>
              <a:rPr lang="en-US" b="1" dirty="0" err="1" smtClean="0"/>
              <a:t>thứ</a:t>
            </a:r>
            <a:r>
              <a:rPr lang="en-US" b="1" dirty="0" smtClean="0"/>
              <a:t> </a:t>
            </a:r>
            <a:r>
              <a:rPr lang="en-US" b="1" dirty="0" err="1" smtClean="0"/>
              <a:t>tự</a:t>
            </a:r>
            <a:r>
              <a:rPr lang="en-US" b="1" dirty="0" smtClean="0"/>
              <a:t> </a:t>
            </a:r>
            <a:r>
              <a:rPr lang="en-US" b="1" dirty="0" err="1" smtClean="0"/>
              <a:t>giảm</a:t>
            </a:r>
            <a:r>
              <a:rPr lang="en-US" b="1" dirty="0" smtClean="0"/>
              <a:t> </a:t>
            </a:r>
            <a:r>
              <a:rPr lang="en-US" b="1" dirty="0"/>
              <a:t>dần </a:t>
            </a:r>
            <a:r>
              <a:rPr lang="en-US" b="1" dirty="0" err="1" smtClean="0"/>
              <a:t>là</a:t>
            </a:r>
            <a:r>
              <a:rPr lang="en-US" b="1" dirty="0" smtClean="0"/>
              <a:t> ……………………………………</a:t>
            </a:r>
          </a:p>
          <a:p>
            <a:pPr marL="447675" indent="-447675">
              <a:buNone/>
            </a:pPr>
            <a:r>
              <a:rPr lang="en-US" b="1" dirty="0" smtClean="0"/>
              <a:t>b) </a:t>
            </a:r>
            <a:r>
              <a:rPr lang="en-US" b="1" dirty="0"/>
              <a:t>Đường bộ </a:t>
            </a:r>
            <a:r>
              <a:rPr lang="en-US" b="1" dirty="0" err="1"/>
              <a:t>từ</a:t>
            </a:r>
            <a:r>
              <a:rPr lang="en-US" b="1" dirty="0"/>
              <a:t> </a:t>
            </a:r>
            <a:r>
              <a:rPr lang="en-US" b="1" dirty="0" err="1" smtClean="0"/>
              <a:t>Thành</a:t>
            </a:r>
            <a:r>
              <a:rPr lang="en-US" b="1" dirty="0" smtClean="0"/>
              <a:t> </a:t>
            </a:r>
            <a:r>
              <a:rPr lang="en-US" b="1" dirty="0" err="1" smtClean="0"/>
              <a:t>phố</a:t>
            </a:r>
            <a:r>
              <a:rPr lang="en-US" b="1" dirty="0" smtClean="0"/>
              <a:t> </a:t>
            </a:r>
            <a:r>
              <a:rPr lang="en-US" b="1" dirty="0"/>
              <a:t>Hồ Chí Minh qua Hà Nội đến Hải Phòng </a:t>
            </a:r>
            <a:r>
              <a:rPr lang="en-US" b="1" dirty="0" err="1" smtClean="0"/>
              <a:t>dài</a:t>
            </a:r>
            <a:r>
              <a:rPr lang="en-US" b="1" dirty="0" smtClean="0"/>
              <a:t> ………… </a:t>
            </a:r>
            <a:r>
              <a:rPr lang="en-US" b="1" dirty="0" err="1" smtClean="0"/>
              <a:t>ki-lô-mét</a:t>
            </a:r>
            <a:r>
              <a:rPr lang="en-US" b="1" dirty="0" smtClean="0"/>
              <a:t>.</a:t>
            </a:r>
          </a:p>
          <a:p>
            <a:pPr marL="447675" indent="-447675">
              <a:buNone/>
            </a:pPr>
            <a:r>
              <a:rPr lang="en-US" b="1" dirty="0" smtClean="0"/>
              <a:t>c) </a:t>
            </a:r>
            <a:r>
              <a:rPr lang="en-US" b="1" dirty="0" err="1" smtClean="0"/>
              <a:t>Nếu</a:t>
            </a:r>
            <a:r>
              <a:rPr lang="en-US" b="1" dirty="0" smtClean="0"/>
              <a:t> </a:t>
            </a:r>
            <a:r>
              <a:rPr lang="en-US" b="1" dirty="0" err="1" smtClean="0"/>
              <a:t>trung</a:t>
            </a:r>
            <a:r>
              <a:rPr lang="en-US" b="1" dirty="0" smtClean="0"/>
              <a:t> </a:t>
            </a:r>
            <a:r>
              <a:rPr lang="en-US" b="1" dirty="0" err="1" smtClean="0"/>
              <a:t>bình</a:t>
            </a:r>
            <a:r>
              <a:rPr lang="en-US" b="1" dirty="0" smtClean="0"/>
              <a:t> </a:t>
            </a:r>
            <a:r>
              <a:rPr lang="en-US" b="1" dirty="0" err="1" smtClean="0"/>
              <a:t>mỗi</a:t>
            </a:r>
            <a:r>
              <a:rPr lang="en-US" b="1" dirty="0" smtClean="0"/>
              <a:t> </a:t>
            </a:r>
            <a:r>
              <a:rPr lang="en-US" b="1" dirty="0" err="1" smtClean="0"/>
              <a:t>giờ</a:t>
            </a:r>
            <a:r>
              <a:rPr lang="en-US" b="1" dirty="0" smtClean="0"/>
              <a:t> ô </a:t>
            </a:r>
            <a:r>
              <a:rPr lang="en-US" b="1" dirty="0" err="1" smtClean="0"/>
              <a:t>tô</a:t>
            </a:r>
            <a:r>
              <a:rPr lang="en-US" b="1" dirty="0" smtClean="0"/>
              <a:t> </a:t>
            </a:r>
            <a:r>
              <a:rPr lang="en-US" b="1" dirty="0" err="1" smtClean="0"/>
              <a:t>đi</a:t>
            </a:r>
            <a:r>
              <a:rPr lang="en-US" b="1" dirty="0" smtClean="0"/>
              <a:t> </a:t>
            </a:r>
            <a:r>
              <a:rPr lang="en-US" b="1" dirty="0" err="1" smtClean="0"/>
              <a:t>được</a:t>
            </a:r>
            <a:r>
              <a:rPr lang="en-US" b="1" dirty="0" smtClean="0"/>
              <a:t> 47km </a:t>
            </a:r>
            <a:r>
              <a:rPr lang="en-US" b="1" dirty="0" err="1" smtClean="0"/>
              <a:t>thì</a:t>
            </a:r>
            <a:r>
              <a:rPr lang="en-US" b="1" dirty="0" smtClean="0"/>
              <a:t> </a:t>
            </a:r>
            <a:r>
              <a:rPr lang="en-US" b="1" dirty="0" err="1" smtClean="0"/>
              <a:t>xe</a:t>
            </a:r>
            <a:r>
              <a:rPr lang="en-US" b="1" dirty="0" smtClean="0"/>
              <a:t> </a:t>
            </a:r>
            <a:r>
              <a:rPr lang="en-US" b="1" dirty="0" err="1" smtClean="0"/>
              <a:t>chạy</a:t>
            </a:r>
            <a:r>
              <a:rPr lang="en-US" b="1" dirty="0" smtClean="0"/>
              <a:t> </a:t>
            </a:r>
            <a:r>
              <a:rPr lang="en-US" b="1" dirty="0" err="1" smtClean="0"/>
              <a:t>từ</a:t>
            </a:r>
            <a:r>
              <a:rPr lang="en-US" b="1" dirty="0" smtClean="0"/>
              <a:t> </a:t>
            </a:r>
            <a:r>
              <a:rPr lang="en-US" b="1" dirty="0" err="1" smtClean="0"/>
              <a:t>Hà</a:t>
            </a:r>
            <a:r>
              <a:rPr lang="en-US" b="1" dirty="0" smtClean="0"/>
              <a:t> </a:t>
            </a:r>
            <a:r>
              <a:rPr lang="en-US" b="1" dirty="0" err="1" smtClean="0"/>
              <a:t>Nội</a:t>
            </a:r>
            <a:r>
              <a:rPr lang="en-US" b="1" dirty="0" smtClean="0"/>
              <a:t> </a:t>
            </a:r>
            <a:r>
              <a:rPr lang="en-US" b="1" dirty="0" err="1" smtClean="0"/>
              <a:t>đến</a:t>
            </a:r>
            <a:r>
              <a:rPr lang="en-US" b="1" dirty="0" smtClean="0"/>
              <a:t> </a:t>
            </a:r>
            <a:r>
              <a:rPr lang="en-US" b="1" dirty="0" err="1" smtClean="0"/>
              <a:t>Huế</a:t>
            </a:r>
            <a:r>
              <a:rPr lang="en-US" b="1" dirty="0" smtClean="0"/>
              <a:t> </a:t>
            </a:r>
            <a:r>
              <a:rPr lang="en-US" b="1" dirty="0" err="1" smtClean="0"/>
              <a:t>hết</a:t>
            </a:r>
            <a:r>
              <a:rPr lang="en-US" b="1" dirty="0" smtClean="0"/>
              <a:t> ……… </a:t>
            </a:r>
            <a:r>
              <a:rPr lang="en-US" b="1" dirty="0" err="1" smtClean="0"/>
              <a:t>giờ</a:t>
            </a:r>
            <a:r>
              <a:rPr lang="en-US" b="1" dirty="0" smtClean="0"/>
              <a:t>.</a:t>
            </a:r>
          </a:p>
          <a:p>
            <a:pPr marL="447675" indent="-447675" algn="r">
              <a:buNone/>
            </a:pPr>
            <a:r>
              <a:rPr lang="en-US" b="1" dirty="0" smtClean="0"/>
              <a:t>(</a:t>
            </a:r>
            <a:r>
              <a:rPr lang="en-US" b="1" dirty="0" err="1" smtClean="0"/>
              <a:t>Bài</a:t>
            </a:r>
            <a:r>
              <a:rPr lang="en-US" b="1" dirty="0" smtClean="0"/>
              <a:t> 6* </a:t>
            </a:r>
            <a:r>
              <a:rPr lang="en-US" b="1" dirty="0" err="1" smtClean="0"/>
              <a:t>Đề</a:t>
            </a:r>
            <a:r>
              <a:rPr lang="en-US" b="1" dirty="0" smtClean="0"/>
              <a:t> 4 </a:t>
            </a:r>
            <a:r>
              <a:rPr lang="en-US" b="1" dirty="0" err="1" smtClean="0"/>
              <a:t>Học</a:t>
            </a:r>
            <a:r>
              <a:rPr lang="en-US" b="1" dirty="0" smtClean="0"/>
              <a:t> </a:t>
            </a:r>
            <a:r>
              <a:rPr lang="en-US" b="1" dirty="0" err="1" smtClean="0"/>
              <a:t>kì</a:t>
            </a:r>
            <a:r>
              <a:rPr lang="en-US" b="1" dirty="0" smtClean="0"/>
              <a:t> I </a:t>
            </a:r>
            <a:r>
              <a:rPr lang="en-US" b="1" dirty="0" err="1" smtClean="0"/>
              <a:t>Lớp</a:t>
            </a:r>
            <a:r>
              <a:rPr lang="en-US" b="1" dirty="0" smtClean="0"/>
              <a:t> 4, tr.26)</a:t>
            </a:r>
            <a:endParaRPr lang="en-US" dirty="0"/>
          </a:p>
        </p:txBody>
      </p:sp>
      <p:sp>
        <p:nvSpPr>
          <p:cNvPr id="4" name="Slide Number Placeholder 3"/>
          <p:cNvSpPr>
            <a:spLocks noGrp="1"/>
          </p:cNvSpPr>
          <p:nvPr>
            <p:ph type="sldNum" sz="quarter" idx="12"/>
          </p:nvPr>
        </p:nvSpPr>
        <p:spPr/>
        <p:txBody>
          <a:bodyPr/>
          <a:lstStyle/>
          <a:p>
            <a:fld id="{0D7EE9ED-E13F-486F-A80D-5D2F3DC51E47}" type="slidenum">
              <a:rPr lang="en-US" smtClean="0"/>
              <a:pPr/>
              <a:t>30</a:t>
            </a:fld>
            <a:endParaRPr lang="en-US"/>
          </a:p>
        </p:txBody>
      </p:sp>
    </p:spTree>
    <p:extLst>
      <p:ext uri="{BB962C8B-B14F-4D97-AF65-F5344CB8AC3E}">
        <p14:creationId xmlns:p14="http://schemas.microsoft.com/office/powerpoint/2010/main" xmlns="" val="10670134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l="6538" t="17169" r="4955" b="14588"/>
          <a:stretch>
            <a:fillRect/>
          </a:stretch>
        </p:blipFill>
        <p:spPr bwMode="auto">
          <a:xfrm>
            <a:off x="457200" y="810670"/>
            <a:ext cx="8229600" cy="507632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D7EE9ED-E13F-486F-A80D-5D2F3DC51E47}"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hlink"/>
                </a:solidFill>
              </a:rPr>
              <a:t>Thông qua ví dụ này giúp HS:</a:t>
            </a:r>
            <a:endParaRPr lang="en-US" sz="3600" dirty="0"/>
          </a:p>
        </p:txBody>
      </p:sp>
      <p:sp>
        <p:nvSpPr>
          <p:cNvPr id="3" name="Content Placeholder 2"/>
          <p:cNvSpPr>
            <a:spLocks noGrp="1"/>
          </p:cNvSpPr>
          <p:nvPr>
            <p:ph idx="1"/>
          </p:nvPr>
        </p:nvSpPr>
        <p:spPr/>
        <p:txBody>
          <a:bodyPr/>
          <a:lstStyle/>
          <a:p>
            <a:pPr marL="609600" indent="-609600">
              <a:buFontTx/>
              <a:buAutoNum type="arabicPeriod"/>
            </a:pPr>
            <a:r>
              <a:rPr lang="en-US" b="1" dirty="0" smtClean="0"/>
              <a:t>Củng </a:t>
            </a:r>
            <a:r>
              <a:rPr lang="en-US" b="1" dirty="0" err="1" smtClean="0"/>
              <a:t>cố</a:t>
            </a:r>
            <a:r>
              <a:rPr lang="en-US" b="1" dirty="0" smtClean="0"/>
              <a:t> </a:t>
            </a:r>
            <a:r>
              <a:rPr lang="en-US" b="1" dirty="0" err="1" smtClean="0"/>
              <a:t>kĩ</a:t>
            </a:r>
            <a:r>
              <a:rPr lang="en-US" b="1" dirty="0" smtClean="0"/>
              <a:t> năng so sánh và tính toán trên các số đo </a:t>
            </a:r>
            <a:r>
              <a:rPr lang="en-US" b="1" dirty="0" err="1" smtClean="0"/>
              <a:t>độ</a:t>
            </a:r>
            <a:r>
              <a:rPr lang="en-US" b="1" dirty="0" smtClean="0"/>
              <a:t> </a:t>
            </a:r>
            <a:r>
              <a:rPr lang="en-US" b="1" dirty="0" err="1" smtClean="0"/>
              <a:t>dài</a:t>
            </a:r>
            <a:r>
              <a:rPr lang="en-US" b="1" dirty="0" smtClean="0"/>
              <a:t>.</a:t>
            </a:r>
          </a:p>
          <a:p>
            <a:pPr marL="609600" indent="-609600">
              <a:buFontTx/>
              <a:buAutoNum type="arabicPeriod"/>
            </a:pPr>
            <a:r>
              <a:rPr lang="en-US" b="1" dirty="0" smtClean="0"/>
              <a:t>Củng </a:t>
            </a:r>
            <a:r>
              <a:rPr lang="en-US" b="1" dirty="0" err="1" smtClean="0"/>
              <a:t>cố</a:t>
            </a:r>
            <a:r>
              <a:rPr lang="en-US" b="1" dirty="0" smtClean="0"/>
              <a:t> </a:t>
            </a:r>
            <a:r>
              <a:rPr lang="en-US" b="1" dirty="0" err="1" smtClean="0"/>
              <a:t>kĩ</a:t>
            </a:r>
            <a:r>
              <a:rPr lang="en-US" b="1" dirty="0" smtClean="0"/>
              <a:t> năng đọc, phân tích và </a:t>
            </a:r>
            <a:r>
              <a:rPr lang="en-US" b="1" dirty="0" err="1" smtClean="0"/>
              <a:t>xử</a:t>
            </a:r>
            <a:r>
              <a:rPr lang="en-US" b="1" dirty="0" smtClean="0"/>
              <a:t> </a:t>
            </a:r>
            <a:r>
              <a:rPr lang="en-US" b="1" dirty="0" err="1" smtClean="0"/>
              <a:t>lí</a:t>
            </a:r>
            <a:r>
              <a:rPr lang="en-US" b="1" dirty="0" smtClean="0"/>
              <a:t> số liệu trong bảng số liệu </a:t>
            </a:r>
            <a:r>
              <a:rPr lang="en-US" b="1" dirty="0" err="1" smtClean="0"/>
              <a:t>thống</a:t>
            </a:r>
            <a:r>
              <a:rPr lang="en-US" b="1" dirty="0" smtClean="0"/>
              <a:t> </a:t>
            </a:r>
            <a:r>
              <a:rPr lang="en-US" b="1" dirty="0" err="1" smtClean="0"/>
              <a:t>kê</a:t>
            </a:r>
            <a:r>
              <a:rPr lang="en-US" b="1" dirty="0" smtClean="0"/>
              <a:t>.</a:t>
            </a:r>
          </a:p>
          <a:p>
            <a:pPr marL="609600" indent="-609600">
              <a:buFontTx/>
              <a:buAutoNum type="arabicPeriod"/>
            </a:pPr>
            <a:r>
              <a:rPr lang="en-US" b="1" dirty="0" smtClean="0"/>
              <a:t>Tích hợp kiến thức toán học với </a:t>
            </a:r>
            <a:r>
              <a:rPr lang="en-US" b="1" dirty="0" err="1" smtClean="0"/>
              <a:t>địa</a:t>
            </a:r>
            <a:r>
              <a:rPr lang="en-US" b="1" dirty="0" smtClean="0"/>
              <a:t> </a:t>
            </a:r>
            <a:r>
              <a:rPr lang="en-US" b="1" dirty="0" err="1" smtClean="0"/>
              <a:t>lí</a:t>
            </a:r>
            <a:r>
              <a:rPr lang="en-US" b="1" dirty="0" smtClean="0"/>
              <a:t>.</a:t>
            </a:r>
          </a:p>
          <a:p>
            <a:pPr marL="609600" indent="-609600">
              <a:buFontTx/>
              <a:buAutoNum type="arabicPeriod"/>
            </a:pPr>
            <a:r>
              <a:rPr lang="en-US" b="1" dirty="0" smtClean="0"/>
              <a:t>Phát triển năng lực công nghệ </a:t>
            </a:r>
            <a:r>
              <a:rPr lang="en-US" b="1" dirty="0" err="1" smtClean="0"/>
              <a:t>thông</a:t>
            </a:r>
            <a:r>
              <a:rPr lang="en-US" b="1" dirty="0" smtClean="0"/>
              <a:t> tin và truyền thông, năng lực </a:t>
            </a:r>
            <a:r>
              <a:rPr lang="en-US" b="1" dirty="0" err="1" smtClean="0"/>
              <a:t>tính</a:t>
            </a:r>
            <a:r>
              <a:rPr lang="en-US" b="1" dirty="0" smtClean="0"/>
              <a:t> </a:t>
            </a:r>
            <a:r>
              <a:rPr lang="en-US" b="1" dirty="0" err="1" smtClean="0"/>
              <a:t>toán</a:t>
            </a:r>
            <a:r>
              <a:rPr lang="en-US" b="1" dirty="0" smtClean="0"/>
              <a:t>.</a:t>
            </a:r>
          </a:p>
          <a:p>
            <a:pPr marL="0" indent="0">
              <a:buNone/>
            </a:pPr>
            <a:endParaRPr lang="en-US" dirty="0"/>
          </a:p>
        </p:txBody>
      </p:sp>
      <p:sp>
        <p:nvSpPr>
          <p:cNvPr id="5" name="Slide Number Placeholder 4"/>
          <p:cNvSpPr>
            <a:spLocks noGrp="1"/>
          </p:cNvSpPr>
          <p:nvPr>
            <p:ph type="sldNum" sz="quarter" idx="12"/>
          </p:nvPr>
        </p:nvSpPr>
        <p:spPr/>
        <p:txBody>
          <a:bodyPr/>
          <a:lstStyle/>
          <a:p>
            <a:fld id="{0D7EE9ED-E13F-486F-A80D-5D2F3DC51E47}" type="slidenum">
              <a:rPr lang="en-US" smtClean="0"/>
              <a:pPr/>
              <a:t>32</a:t>
            </a:fld>
            <a:endParaRPr lang="en-US"/>
          </a:p>
        </p:txBody>
      </p:sp>
    </p:spTree>
    <p:extLst>
      <p:ext uri="{BB962C8B-B14F-4D97-AF65-F5344CB8AC3E}">
        <p14:creationId xmlns:p14="http://schemas.microsoft.com/office/powerpoint/2010/main" xmlns="" val="19200012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VÍ DỤ 4.2</a:t>
            </a:r>
            <a:endParaRPr lang="en-US" sz="3600" b="1" dirty="0">
              <a:solidFill>
                <a:srgbClr val="FF0000"/>
              </a:solidFill>
            </a:endParaRPr>
          </a:p>
        </p:txBody>
      </p:sp>
      <p:sp>
        <p:nvSpPr>
          <p:cNvPr id="3" name="Content Placeholder 2"/>
          <p:cNvSpPr>
            <a:spLocks noGrp="1"/>
          </p:cNvSpPr>
          <p:nvPr>
            <p:ph idx="1"/>
          </p:nvPr>
        </p:nvSpPr>
        <p:spPr>
          <a:xfrm>
            <a:off x="457200" y="1285860"/>
            <a:ext cx="8229600" cy="5143536"/>
          </a:xfrm>
        </p:spPr>
        <p:txBody>
          <a:bodyPr>
            <a:normAutofit fontScale="85000" lnSpcReduction="10000"/>
          </a:bodyPr>
          <a:lstStyle/>
          <a:p>
            <a:r>
              <a:rPr lang="en-US" b="1" dirty="0" smtClean="0">
                <a:solidFill>
                  <a:srgbClr val="CC3300"/>
                </a:solidFill>
              </a:rPr>
              <a:t>Khi học “Hình học”, ta tạo ra tình huống để HS vận dụng vào cuộc sống:</a:t>
            </a:r>
          </a:p>
          <a:p>
            <a:pPr>
              <a:buNone/>
            </a:pPr>
            <a:r>
              <a:rPr lang="en-US" b="1" dirty="0" smtClean="0">
                <a:solidFill>
                  <a:srgbClr val="CC3300"/>
                </a:solidFill>
              </a:rPr>
              <a:t>	</a:t>
            </a:r>
            <a:r>
              <a:rPr lang="en-US" b="1" dirty="0" err="1" smtClean="0"/>
              <a:t>Trong</a:t>
            </a:r>
            <a:r>
              <a:rPr lang="en-US" b="1" dirty="0" smtClean="0"/>
              <a:t> kho có các miếng bìa hình chữ </a:t>
            </a:r>
            <a:r>
              <a:rPr lang="en-US" b="1" dirty="0" err="1" smtClean="0"/>
              <a:t>nhật</a:t>
            </a:r>
            <a:r>
              <a:rPr lang="en-US" b="1" dirty="0" smtClean="0"/>
              <a:t> </a:t>
            </a:r>
            <a:r>
              <a:rPr lang="en-US" b="1" dirty="0" err="1" smtClean="0"/>
              <a:t>với</a:t>
            </a:r>
            <a:r>
              <a:rPr lang="en-US" b="1" dirty="0" smtClean="0"/>
              <a:t> </a:t>
            </a:r>
            <a:r>
              <a:rPr lang="en-US" b="1" dirty="0" err="1" smtClean="0"/>
              <a:t>chiều</a:t>
            </a:r>
            <a:r>
              <a:rPr lang="en-US" b="1" dirty="0" smtClean="0"/>
              <a:t> </a:t>
            </a:r>
            <a:r>
              <a:rPr lang="en-US" b="1" dirty="0" err="1" smtClean="0"/>
              <a:t>dài</a:t>
            </a:r>
            <a:r>
              <a:rPr lang="en-US" b="1" dirty="0" smtClean="0"/>
              <a:t> 3m, </a:t>
            </a:r>
            <a:r>
              <a:rPr lang="en-US" b="1" dirty="0" err="1" smtClean="0"/>
              <a:t>chiều</a:t>
            </a:r>
            <a:r>
              <a:rPr lang="en-US" b="1" dirty="0" smtClean="0"/>
              <a:t> </a:t>
            </a:r>
            <a:r>
              <a:rPr lang="en-US" b="1" dirty="0" err="1" smtClean="0"/>
              <a:t>rộng</a:t>
            </a:r>
            <a:r>
              <a:rPr lang="en-US" b="1" dirty="0" smtClean="0">
                <a:sym typeface="Symbol"/>
              </a:rPr>
              <a:t> </a:t>
            </a:r>
            <a:r>
              <a:rPr lang="en-US" b="1" dirty="0" smtClean="0"/>
              <a:t>45cm. </a:t>
            </a:r>
            <a:r>
              <a:rPr lang="en-US" b="1" dirty="0" err="1" smtClean="0"/>
              <a:t>Chú</a:t>
            </a:r>
            <a:r>
              <a:rPr lang="en-US" b="1" dirty="0" smtClean="0"/>
              <a:t> thợ cần cắt các tấm bìa đó thành các </a:t>
            </a:r>
            <a:r>
              <a:rPr lang="en-US" b="1" dirty="0" err="1" smtClean="0"/>
              <a:t>mảnh</a:t>
            </a:r>
            <a:r>
              <a:rPr lang="en-US" b="1" dirty="0" smtClean="0"/>
              <a:t> </a:t>
            </a:r>
            <a:r>
              <a:rPr lang="en-US" b="1" dirty="0" err="1" smtClean="0"/>
              <a:t>hình</a:t>
            </a:r>
            <a:r>
              <a:rPr lang="en-US" b="1" dirty="0" smtClean="0"/>
              <a:t> </a:t>
            </a:r>
            <a:r>
              <a:rPr lang="en-US" b="1" dirty="0" err="1" smtClean="0"/>
              <a:t>chữ</a:t>
            </a:r>
            <a:r>
              <a:rPr lang="en-US" b="1" dirty="0" smtClean="0"/>
              <a:t> </a:t>
            </a:r>
            <a:r>
              <a:rPr lang="en-US" b="1" dirty="0" err="1" smtClean="0"/>
              <a:t>nhật</a:t>
            </a:r>
            <a:r>
              <a:rPr lang="en-US" b="1" dirty="0" smtClean="0"/>
              <a:t> </a:t>
            </a:r>
            <a:r>
              <a:rPr lang="en-US" b="1" dirty="0" err="1" smtClean="0"/>
              <a:t>có</a:t>
            </a:r>
            <a:r>
              <a:rPr lang="en-US" b="1" dirty="0" smtClean="0"/>
              <a:t> kích thước 30cm </a:t>
            </a:r>
            <a:r>
              <a:rPr lang="en-US" b="1" dirty="0" smtClean="0">
                <a:sym typeface="Symbol"/>
              </a:rPr>
              <a:t></a:t>
            </a:r>
            <a:r>
              <a:rPr lang="en-US" b="1" dirty="0" smtClean="0"/>
              <a:t> 15cm để dán thành các hộp đựng </a:t>
            </a:r>
            <a:r>
              <a:rPr lang="en-US" b="1" dirty="0" err="1" smtClean="0"/>
              <a:t>giày</a:t>
            </a:r>
            <a:r>
              <a:rPr lang="en-US" b="1" dirty="0" smtClean="0"/>
              <a:t>. </a:t>
            </a:r>
            <a:r>
              <a:rPr lang="en-US" b="1" dirty="0" err="1" smtClean="0"/>
              <a:t>Hỏi</a:t>
            </a:r>
            <a:r>
              <a:rPr lang="en-US" b="1" dirty="0" smtClean="0"/>
              <a:t>:</a:t>
            </a:r>
          </a:p>
          <a:p>
            <a:pPr>
              <a:buNone/>
            </a:pPr>
            <a:r>
              <a:rPr lang="en-US" b="1" dirty="0" smtClean="0"/>
              <a:t>		a) </a:t>
            </a:r>
            <a:r>
              <a:rPr lang="en-US" b="1" dirty="0" err="1" smtClean="0"/>
              <a:t>Chú</a:t>
            </a:r>
            <a:r>
              <a:rPr lang="en-US" b="1" dirty="0" smtClean="0"/>
              <a:t> </a:t>
            </a:r>
            <a:r>
              <a:rPr lang="en-US" b="1" dirty="0" err="1" smtClean="0"/>
              <a:t>phải</a:t>
            </a:r>
            <a:r>
              <a:rPr lang="en-US" b="1" dirty="0" smtClean="0"/>
              <a:t> cắt như thế nào để tiết kiệm nhất? (Minh </a:t>
            </a:r>
            <a:r>
              <a:rPr lang="en-US" b="1" dirty="0" err="1" smtClean="0"/>
              <a:t>hoạ</a:t>
            </a:r>
            <a:r>
              <a:rPr lang="en-US" b="1" dirty="0" smtClean="0"/>
              <a:t> </a:t>
            </a:r>
            <a:r>
              <a:rPr lang="en-US" b="1" dirty="0" err="1" smtClean="0"/>
              <a:t>trên</a:t>
            </a:r>
            <a:r>
              <a:rPr lang="en-US" b="1" dirty="0" smtClean="0"/>
              <a:t> </a:t>
            </a:r>
            <a:r>
              <a:rPr lang="en-US" b="1" dirty="0" err="1" smtClean="0"/>
              <a:t>hình</a:t>
            </a:r>
            <a:r>
              <a:rPr lang="en-US" b="1" dirty="0" smtClean="0"/>
              <a:t> </a:t>
            </a:r>
            <a:r>
              <a:rPr lang="en-US" b="1" dirty="0" err="1" smtClean="0"/>
              <a:t>vẽ</a:t>
            </a:r>
            <a:r>
              <a:rPr lang="en-US" b="1" dirty="0" smtClean="0"/>
              <a:t>)</a:t>
            </a:r>
          </a:p>
          <a:p>
            <a:pPr>
              <a:buNone/>
            </a:pPr>
            <a:r>
              <a:rPr lang="en-US" b="1" dirty="0" smtClean="0"/>
              <a:t>		b) Nếu dán mỗi hộp đựng giày cần 5 mảnh </a:t>
            </a:r>
            <a:r>
              <a:rPr lang="en-US" b="1" dirty="0" err="1" smtClean="0"/>
              <a:t>thì</a:t>
            </a:r>
            <a:r>
              <a:rPr lang="en-US" b="1" dirty="0" smtClean="0"/>
              <a:t> </a:t>
            </a:r>
            <a:r>
              <a:rPr lang="en-US" b="1" dirty="0" err="1" smtClean="0"/>
              <a:t>sau</a:t>
            </a:r>
            <a:r>
              <a:rPr lang="en-US" b="1" dirty="0" smtClean="0"/>
              <a:t> </a:t>
            </a:r>
            <a:r>
              <a:rPr lang="en-US" b="1" dirty="0" err="1" smtClean="0"/>
              <a:t>khi</a:t>
            </a:r>
            <a:r>
              <a:rPr lang="en-US" b="1" dirty="0" smtClean="0"/>
              <a:t> </a:t>
            </a:r>
            <a:r>
              <a:rPr lang="en-US" b="1" dirty="0" err="1" smtClean="0"/>
              <a:t>cắt</a:t>
            </a:r>
            <a:r>
              <a:rPr lang="en-US" b="1" dirty="0" smtClean="0"/>
              <a:t> </a:t>
            </a:r>
            <a:r>
              <a:rPr lang="en-US" b="1" dirty="0" err="1" smtClean="0"/>
              <a:t>một</a:t>
            </a:r>
            <a:r>
              <a:rPr lang="en-US" b="1" dirty="0" smtClean="0"/>
              <a:t> </a:t>
            </a:r>
            <a:r>
              <a:rPr lang="en-US" b="1" dirty="0" err="1" smtClean="0"/>
              <a:t>miếng</a:t>
            </a:r>
            <a:r>
              <a:rPr lang="en-US" b="1" dirty="0" smtClean="0"/>
              <a:t> </a:t>
            </a:r>
            <a:r>
              <a:rPr lang="en-US" b="1" dirty="0" err="1" smtClean="0"/>
              <a:t>bìa</a:t>
            </a:r>
            <a:r>
              <a:rPr lang="en-US" b="1" dirty="0" smtClean="0"/>
              <a:t> </a:t>
            </a:r>
            <a:r>
              <a:rPr lang="en-US" b="1" dirty="0" err="1" smtClean="0"/>
              <a:t>theo</a:t>
            </a:r>
            <a:r>
              <a:rPr lang="en-US" b="1" dirty="0" smtClean="0"/>
              <a:t> </a:t>
            </a:r>
            <a:r>
              <a:rPr lang="en-US" b="1" dirty="0" err="1" smtClean="0"/>
              <a:t>cách</a:t>
            </a:r>
            <a:r>
              <a:rPr lang="en-US" b="1" dirty="0" smtClean="0"/>
              <a:t> </a:t>
            </a:r>
            <a:r>
              <a:rPr lang="en-US" b="1" dirty="0" err="1" smtClean="0"/>
              <a:t>trên</a:t>
            </a:r>
            <a:r>
              <a:rPr lang="en-US" b="1" dirty="0" smtClean="0"/>
              <a:t>, chú dán </a:t>
            </a:r>
            <a:r>
              <a:rPr lang="en-US" b="1" dirty="0" err="1" smtClean="0"/>
              <a:t>được</a:t>
            </a:r>
            <a:r>
              <a:rPr lang="en-US" b="1" dirty="0" smtClean="0"/>
              <a:t> </a:t>
            </a:r>
            <a:r>
              <a:rPr lang="en-US" b="1" dirty="0" err="1" smtClean="0"/>
              <a:t>tất</a:t>
            </a:r>
            <a:r>
              <a:rPr lang="en-US" b="1" dirty="0" smtClean="0"/>
              <a:t> </a:t>
            </a:r>
            <a:r>
              <a:rPr lang="en-US" b="1" dirty="0" err="1" smtClean="0"/>
              <a:t>cả</a:t>
            </a:r>
            <a:r>
              <a:rPr lang="en-US" b="1" dirty="0" smtClean="0"/>
              <a:t> </a:t>
            </a:r>
            <a:r>
              <a:rPr lang="en-US" b="1" dirty="0" err="1" smtClean="0"/>
              <a:t>bao</a:t>
            </a:r>
            <a:r>
              <a:rPr lang="en-US" b="1" dirty="0" smtClean="0"/>
              <a:t> nhiêu hộp? </a:t>
            </a:r>
          </a:p>
          <a:p>
            <a:pPr algn="r">
              <a:buNone/>
            </a:pPr>
            <a:r>
              <a:rPr lang="en-US" b="1" dirty="0" smtClean="0"/>
              <a:t>(</a:t>
            </a:r>
            <a:r>
              <a:rPr lang="en-US" b="1" dirty="0" err="1" smtClean="0"/>
              <a:t>Bài</a:t>
            </a:r>
            <a:r>
              <a:rPr lang="en-US" b="1" dirty="0" smtClean="0"/>
              <a:t> 9* </a:t>
            </a:r>
            <a:r>
              <a:rPr lang="en-US" b="1" dirty="0" err="1" smtClean="0"/>
              <a:t>Đề</a:t>
            </a:r>
            <a:r>
              <a:rPr lang="en-US" b="1" dirty="0" smtClean="0"/>
              <a:t> 5 </a:t>
            </a:r>
            <a:r>
              <a:rPr lang="en-US" b="1" dirty="0" err="1" smtClean="0"/>
              <a:t>Học</a:t>
            </a:r>
            <a:r>
              <a:rPr lang="en-US" b="1" dirty="0" smtClean="0"/>
              <a:t> </a:t>
            </a:r>
            <a:r>
              <a:rPr lang="en-US" b="1" dirty="0" err="1" smtClean="0"/>
              <a:t>kì</a:t>
            </a:r>
            <a:r>
              <a:rPr lang="en-US" b="1" dirty="0" smtClean="0"/>
              <a:t> I </a:t>
            </a:r>
            <a:r>
              <a:rPr lang="en-US" b="1" dirty="0" err="1" smtClean="0"/>
              <a:t>Lớp</a:t>
            </a:r>
            <a:r>
              <a:rPr lang="en-US" b="1" dirty="0" smtClean="0"/>
              <a:t> 4, tr.29)</a:t>
            </a: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0D7EE9ED-E13F-486F-A80D-5D2F3DC51E47}" type="slidenum">
              <a:rPr lang="en-US" smtClean="0"/>
              <a:pPr/>
              <a:t>33</a:t>
            </a:fld>
            <a:endParaRPr lang="en-US"/>
          </a:p>
        </p:txBody>
      </p:sp>
    </p:spTree>
    <p:extLst>
      <p:ext uri="{BB962C8B-B14F-4D97-AF65-F5344CB8AC3E}">
        <p14:creationId xmlns:p14="http://schemas.microsoft.com/office/powerpoint/2010/main" xmlns="" val="5914097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l="6727" t="23898" r="1975" b="4829"/>
          <a:stretch>
            <a:fillRect/>
          </a:stretch>
        </p:blipFill>
        <p:spPr bwMode="auto">
          <a:xfrm>
            <a:off x="457200" y="743294"/>
            <a:ext cx="8229600" cy="513963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D7EE9ED-E13F-486F-A80D-5D2F3DC51E47}"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hlink"/>
                </a:solidFill>
              </a:rPr>
              <a:t>Thông qua ví dụ này giúp HS:</a:t>
            </a:r>
            <a:endParaRPr lang="en-US" sz="3600" dirty="0"/>
          </a:p>
        </p:txBody>
      </p:sp>
      <p:sp>
        <p:nvSpPr>
          <p:cNvPr id="3" name="Content Placeholder 2"/>
          <p:cNvSpPr>
            <a:spLocks noGrp="1"/>
          </p:cNvSpPr>
          <p:nvPr>
            <p:ph idx="1"/>
          </p:nvPr>
        </p:nvSpPr>
        <p:spPr/>
        <p:txBody>
          <a:bodyPr>
            <a:normAutofit/>
          </a:bodyPr>
          <a:lstStyle/>
          <a:p>
            <a:pPr marL="609600" indent="-609600">
              <a:buFontTx/>
              <a:buAutoNum type="arabicPeriod"/>
            </a:pPr>
            <a:r>
              <a:rPr lang="en-US" sz="3600" b="1" dirty="0" smtClean="0"/>
              <a:t>Củng </a:t>
            </a:r>
            <a:r>
              <a:rPr lang="en-US" sz="3600" b="1" dirty="0" err="1" smtClean="0"/>
              <a:t>cố</a:t>
            </a:r>
            <a:r>
              <a:rPr lang="en-US" sz="3600" b="1" dirty="0" smtClean="0"/>
              <a:t> </a:t>
            </a:r>
            <a:r>
              <a:rPr lang="en-US" sz="3600" b="1" dirty="0" err="1" smtClean="0"/>
              <a:t>kĩ</a:t>
            </a:r>
            <a:r>
              <a:rPr lang="en-US" sz="3600" b="1" dirty="0" smtClean="0"/>
              <a:t> năng tính diện tích </a:t>
            </a:r>
            <a:r>
              <a:rPr lang="en-US" sz="3600" b="1" dirty="0" err="1" smtClean="0"/>
              <a:t>các</a:t>
            </a:r>
            <a:r>
              <a:rPr lang="en-US" sz="3600" b="1" dirty="0" smtClean="0"/>
              <a:t> </a:t>
            </a:r>
            <a:r>
              <a:rPr lang="en-US" sz="3600" b="1" dirty="0" err="1" smtClean="0"/>
              <a:t>hình</a:t>
            </a:r>
            <a:r>
              <a:rPr lang="en-US" sz="3600" b="1" dirty="0" smtClean="0"/>
              <a:t>.</a:t>
            </a:r>
          </a:p>
          <a:p>
            <a:pPr marL="609600" indent="-609600">
              <a:buFontTx/>
              <a:buAutoNum type="arabicPeriod"/>
            </a:pPr>
            <a:r>
              <a:rPr lang="en-US" sz="3600" b="1" dirty="0" smtClean="0"/>
              <a:t>Hiểu biết ý nghĩa của các kiến thức, </a:t>
            </a:r>
            <a:r>
              <a:rPr lang="en-US" sz="3600" b="1" dirty="0" err="1" smtClean="0"/>
              <a:t>kĩ</a:t>
            </a:r>
            <a:r>
              <a:rPr lang="en-US" sz="3600" b="1" dirty="0" smtClean="0"/>
              <a:t> năng tính toán hình học trong </a:t>
            </a:r>
            <a:r>
              <a:rPr lang="en-US" sz="3600" b="1" dirty="0" err="1" smtClean="0"/>
              <a:t>cuộc</a:t>
            </a:r>
            <a:r>
              <a:rPr lang="en-US" sz="3600" b="1" dirty="0" smtClean="0"/>
              <a:t> </a:t>
            </a:r>
            <a:r>
              <a:rPr lang="en-US" sz="3600" b="1" dirty="0" err="1" smtClean="0"/>
              <a:t>sống</a:t>
            </a:r>
            <a:r>
              <a:rPr lang="en-US" sz="3600" b="1" dirty="0" smtClean="0"/>
              <a:t>.</a:t>
            </a:r>
          </a:p>
          <a:p>
            <a:pPr marL="609600" indent="-609600">
              <a:buFontTx/>
              <a:buAutoNum type="arabicPeriod"/>
            </a:pPr>
            <a:r>
              <a:rPr lang="en-US" sz="3600" b="1" dirty="0" smtClean="0"/>
              <a:t>Phát triển năng lực tư duy hình học, trí tưởng tượng không gian, năng lực tính toán, mô </a:t>
            </a:r>
            <a:r>
              <a:rPr lang="en-US" sz="3600" b="1" dirty="0" err="1" smtClean="0"/>
              <a:t>hình</a:t>
            </a:r>
            <a:r>
              <a:rPr lang="en-US" sz="3600" b="1" dirty="0" smtClean="0"/>
              <a:t> </a:t>
            </a:r>
            <a:r>
              <a:rPr lang="en-US" sz="3600" b="1" dirty="0" err="1" smtClean="0"/>
              <a:t>hoá</a:t>
            </a:r>
            <a:r>
              <a:rPr lang="en-US" sz="3600" b="1" dirty="0" smtClean="0"/>
              <a:t> toán </a:t>
            </a:r>
            <a:r>
              <a:rPr lang="en-US" sz="3600" b="1" dirty="0" err="1" smtClean="0"/>
              <a:t>học</a:t>
            </a:r>
            <a:r>
              <a:rPr lang="en-US" sz="3600" b="1" dirty="0" smtClean="0"/>
              <a:t>,…</a:t>
            </a:r>
          </a:p>
          <a:p>
            <a:pPr marL="0" indent="0">
              <a:buNone/>
            </a:pPr>
            <a:endParaRPr lang="en-US" dirty="0"/>
          </a:p>
        </p:txBody>
      </p:sp>
      <p:sp>
        <p:nvSpPr>
          <p:cNvPr id="5" name="Slide Number Placeholder 4"/>
          <p:cNvSpPr>
            <a:spLocks noGrp="1"/>
          </p:cNvSpPr>
          <p:nvPr>
            <p:ph type="sldNum" sz="quarter" idx="12"/>
          </p:nvPr>
        </p:nvSpPr>
        <p:spPr/>
        <p:txBody>
          <a:bodyPr/>
          <a:lstStyle/>
          <a:p>
            <a:fld id="{0D7EE9ED-E13F-486F-A80D-5D2F3DC51E47}" type="slidenum">
              <a:rPr lang="en-US" smtClean="0"/>
              <a:pPr/>
              <a:t>35</a:t>
            </a:fld>
            <a:endParaRPr lang="en-US"/>
          </a:p>
        </p:txBody>
      </p:sp>
    </p:spTree>
    <p:extLst>
      <p:ext uri="{BB962C8B-B14F-4D97-AF65-F5344CB8AC3E}">
        <p14:creationId xmlns:p14="http://schemas.microsoft.com/office/powerpoint/2010/main" xmlns="" val="42922222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LỚP 5</a:t>
            </a:r>
            <a:endParaRPr lang="en-US" sz="3600" b="1" dirty="0">
              <a:solidFill>
                <a:srgbClr val="FF0000"/>
              </a:solidFill>
            </a:endParaRPr>
          </a:p>
        </p:txBody>
      </p:sp>
      <p:sp>
        <p:nvSpPr>
          <p:cNvPr id="3" name="Content Placeholder 2"/>
          <p:cNvSpPr>
            <a:spLocks noGrp="1"/>
          </p:cNvSpPr>
          <p:nvPr>
            <p:ph idx="1"/>
          </p:nvPr>
        </p:nvSpPr>
        <p:spPr>
          <a:xfrm>
            <a:off x="457200" y="1143000"/>
            <a:ext cx="8229600" cy="5562600"/>
          </a:xfrm>
        </p:spPr>
        <p:txBody>
          <a:bodyPr>
            <a:normAutofit/>
          </a:bodyPr>
          <a:lstStyle/>
          <a:p>
            <a:pPr algn="ctr">
              <a:lnSpc>
                <a:spcPct val="90000"/>
              </a:lnSpc>
              <a:buNone/>
            </a:pPr>
            <a:r>
              <a:rPr lang="en-US" sz="2400" b="1" dirty="0" smtClean="0">
                <a:solidFill>
                  <a:srgbClr val="FF0000"/>
                </a:solidFill>
              </a:rPr>
              <a:t>VÍ DỤ 5.1</a:t>
            </a:r>
          </a:p>
          <a:p>
            <a:pPr algn="just">
              <a:lnSpc>
                <a:spcPct val="120000"/>
              </a:lnSpc>
              <a:spcBef>
                <a:spcPts val="300"/>
              </a:spcBef>
              <a:buNone/>
            </a:pPr>
            <a:r>
              <a:rPr lang="en-US" b="1" dirty="0">
                <a:solidFill>
                  <a:srgbClr val="CC3300"/>
                </a:solidFill>
              </a:rPr>
              <a:t>	</a:t>
            </a:r>
            <a:r>
              <a:rPr lang="en-US" sz="2200" b="1" dirty="0" err="1" smtClean="0">
                <a:solidFill>
                  <a:srgbClr val="CC3300"/>
                </a:solidFill>
              </a:rPr>
              <a:t>Khi</a:t>
            </a:r>
            <a:r>
              <a:rPr lang="en-US" sz="2200" b="1" dirty="0" smtClean="0">
                <a:solidFill>
                  <a:srgbClr val="CC3300"/>
                </a:solidFill>
              </a:rPr>
              <a:t> học về “Các phép tính với số đo thời </a:t>
            </a:r>
            <a:r>
              <a:rPr lang="en-US" sz="2200" b="1" dirty="0" err="1" smtClean="0">
                <a:solidFill>
                  <a:srgbClr val="CC3300"/>
                </a:solidFill>
              </a:rPr>
              <a:t>gian</a:t>
            </a:r>
            <a:r>
              <a:rPr lang="en-US" sz="2200" b="1" dirty="0" smtClean="0">
                <a:solidFill>
                  <a:srgbClr val="CC3300"/>
                </a:solidFill>
              </a:rPr>
              <a:t>”, ta tạo tình huống sau để HS vận dụng:</a:t>
            </a:r>
          </a:p>
          <a:p>
            <a:pPr>
              <a:lnSpc>
                <a:spcPct val="120000"/>
              </a:lnSpc>
              <a:spcBef>
                <a:spcPts val="300"/>
              </a:spcBef>
              <a:buNone/>
            </a:pPr>
            <a:r>
              <a:rPr lang="en-US" sz="2200" b="1" dirty="0" smtClean="0">
                <a:solidFill>
                  <a:srgbClr val="CC3300"/>
                </a:solidFill>
              </a:rPr>
              <a:t>	</a:t>
            </a:r>
            <a:r>
              <a:rPr lang="en-US" sz="2200" b="1" dirty="0" err="1" smtClean="0"/>
              <a:t>Em</a:t>
            </a:r>
            <a:r>
              <a:rPr lang="en-US" sz="2200" b="1" dirty="0" smtClean="0"/>
              <a:t> tìm hiểu rồi điền chữ hoặc số thích hợp vào chỗ trống:</a:t>
            </a:r>
          </a:p>
          <a:p>
            <a:pPr>
              <a:lnSpc>
                <a:spcPct val="120000"/>
              </a:lnSpc>
              <a:spcBef>
                <a:spcPts val="300"/>
              </a:spcBef>
              <a:buNone/>
            </a:pPr>
            <a:r>
              <a:rPr lang="en-US" sz="2200" b="1" dirty="0" smtClean="0"/>
              <a:t>a) </a:t>
            </a:r>
            <a:r>
              <a:rPr lang="en-US" sz="2200" b="1" dirty="0" err="1" smtClean="0"/>
              <a:t>Hằng</a:t>
            </a:r>
            <a:r>
              <a:rPr lang="en-US" sz="2200" b="1" dirty="0" smtClean="0"/>
              <a:t> </a:t>
            </a:r>
            <a:r>
              <a:rPr lang="en-US" sz="2200" b="1" dirty="0" err="1" smtClean="0"/>
              <a:t>ngày</a:t>
            </a:r>
            <a:r>
              <a:rPr lang="en-US" sz="2200" b="1" dirty="0" smtClean="0"/>
              <a:t>, siêu thị mở cửa bán </a:t>
            </a:r>
            <a:r>
              <a:rPr lang="en-US" sz="2200" b="1" dirty="0" err="1" smtClean="0"/>
              <a:t>hàng</a:t>
            </a:r>
            <a:r>
              <a:rPr lang="en-US" sz="2200" b="1" dirty="0" smtClean="0"/>
              <a:t> </a:t>
            </a:r>
            <a:r>
              <a:rPr lang="en-US" sz="2200" b="1" dirty="0" err="1" smtClean="0"/>
              <a:t>từ</a:t>
            </a:r>
            <a:r>
              <a:rPr lang="en-US" sz="2200" b="1" dirty="0" smtClean="0"/>
              <a:t> …… </a:t>
            </a:r>
            <a:r>
              <a:rPr lang="en-US" sz="2200" b="1" dirty="0" err="1" smtClean="0"/>
              <a:t>giờ</a:t>
            </a:r>
            <a:r>
              <a:rPr lang="en-US" sz="2200" b="1" dirty="0" smtClean="0"/>
              <a:t> …… </a:t>
            </a:r>
            <a:r>
              <a:rPr lang="en-US" sz="2200" b="1" dirty="0" err="1" smtClean="0"/>
              <a:t>phút</a:t>
            </a:r>
            <a:r>
              <a:rPr lang="en-US" sz="2200" b="1" dirty="0" smtClean="0"/>
              <a:t> </a:t>
            </a:r>
            <a:r>
              <a:rPr lang="en-US" sz="2200" b="1" dirty="0" err="1" smtClean="0"/>
              <a:t>đến</a:t>
            </a:r>
            <a:r>
              <a:rPr lang="en-US" sz="2200" b="1" dirty="0" smtClean="0"/>
              <a:t> …. </a:t>
            </a:r>
            <a:r>
              <a:rPr lang="en-US" sz="2200" b="1" dirty="0" err="1" smtClean="0"/>
              <a:t>giờ</a:t>
            </a:r>
            <a:r>
              <a:rPr lang="en-US" sz="2200" b="1" dirty="0" smtClean="0"/>
              <a:t> ….. </a:t>
            </a:r>
            <a:r>
              <a:rPr lang="en-US" sz="2200" b="1" dirty="0" err="1" smtClean="0"/>
              <a:t>phút</a:t>
            </a:r>
            <a:r>
              <a:rPr lang="en-US" sz="2200" b="1" dirty="0" smtClean="0"/>
              <a:t>. Như vậy mỗi ngày siêu thị mở cửa </a:t>
            </a:r>
            <a:r>
              <a:rPr lang="en-US" sz="2200" b="1" dirty="0" err="1" smtClean="0"/>
              <a:t>bán</a:t>
            </a:r>
            <a:r>
              <a:rPr lang="en-US" sz="2200" b="1" dirty="0" smtClean="0"/>
              <a:t> </a:t>
            </a:r>
            <a:r>
              <a:rPr lang="en-US" sz="2200" b="1" dirty="0" err="1" smtClean="0"/>
              <a:t>hàng</a:t>
            </a:r>
            <a:r>
              <a:rPr lang="en-US" sz="2200" b="1" dirty="0" smtClean="0"/>
              <a:t> ….. </a:t>
            </a:r>
            <a:r>
              <a:rPr lang="en-US" sz="2200" b="1" dirty="0" err="1" smtClean="0"/>
              <a:t>giờ</a:t>
            </a:r>
            <a:r>
              <a:rPr lang="en-US" sz="2200" b="1" dirty="0" smtClean="0"/>
              <a:t> …… </a:t>
            </a:r>
            <a:r>
              <a:rPr lang="en-US" sz="2200" b="1" dirty="0" err="1" smtClean="0"/>
              <a:t>phút</a:t>
            </a:r>
            <a:r>
              <a:rPr lang="en-US" sz="2200" b="1" dirty="0" smtClean="0"/>
              <a:t>.</a:t>
            </a:r>
          </a:p>
          <a:p>
            <a:pPr>
              <a:lnSpc>
                <a:spcPct val="120000"/>
              </a:lnSpc>
              <a:spcBef>
                <a:spcPts val="300"/>
              </a:spcBef>
              <a:buNone/>
            </a:pPr>
            <a:r>
              <a:rPr lang="en-US" sz="2200" b="1" dirty="0" smtClean="0"/>
              <a:t>b) </a:t>
            </a:r>
            <a:r>
              <a:rPr lang="en-US" sz="2200" b="1" dirty="0" err="1" smtClean="0"/>
              <a:t>Mỗi</a:t>
            </a:r>
            <a:r>
              <a:rPr lang="en-US" sz="2200" b="1" dirty="0" smtClean="0"/>
              <a:t> tuần siêu thị mở cửa </a:t>
            </a:r>
            <a:r>
              <a:rPr lang="en-US" sz="2200" b="1" dirty="0" err="1" smtClean="0"/>
              <a:t>bán</a:t>
            </a:r>
            <a:r>
              <a:rPr lang="en-US" sz="2200" b="1" dirty="0" smtClean="0"/>
              <a:t> </a:t>
            </a:r>
            <a:r>
              <a:rPr lang="en-US" sz="2200" b="1" dirty="0" err="1" smtClean="0"/>
              <a:t>hàng</a:t>
            </a:r>
            <a:r>
              <a:rPr lang="en-US" sz="2200" b="1" dirty="0" smtClean="0"/>
              <a:t> ….. </a:t>
            </a:r>
            <a:r>
              <a:rPr lang="en-US" sz="2200" b="1" dirty="0" err="1" smtClean="0"/>
              <a:t>giờ</a:t>
            </a:r>
            <a:r>
              <a:rPr lang="en-US" sz="2200" b="1" dirty="0" smtClean="0"/>
              <a:t> …… </a:t>
            </a:r>
            <a:r>
              <a:rPr lang="en-US" sz="2200" b="1" dirty="0" err="1" smtClean="0"/>
              <a:t>phút</a:t>
            </a:r>
            <a:r>
              <a:rPr lang="en-US" sz="2200" b="1" dirty="0" smtClean="0"/>
              <a:t>.</a:t>
            </a:r>
          </a:p>
          <a:p>
            <a:pPr algn="r">
              <a:lnSpc>
                <a:spcPct val="120000"/>
              </a:lnSpc>
              <a:spcBef>
                <a:spcPts val="300"/>
              </a:spcBef>
              <a:buNone/>
            </a:pPr>
            <a:r>
              <a:rPr lang="en-US" sz="2200" b="1" dirty="0" smtClean="0">
                <a:solidFill>
                  <a:srgbClr val="CC3300"/>
                </a:solidFill>
              </a:rPr>
              <a:t>(</a:t>
            </a:r>
            <a:r>
              <a:rPr lang="en-US" sz="2200" b="1" dirty="0" err="1" smtClean="0">
                <a:solidFill>
                  <a:srgbClr val="CC3300"/>
                </a:solidFill>
              </a:rPr>
              <a:t>Bài</a:t>
            </a:r>
            <a:r>
              <a:rPr lang="en-US" sz="2200" b="1" dirty="0" smtClean="0">
                <a:solidFill>
                  <a:srgbClr val="CC3300"/>
                </a:solidFill>
              </a:rPr>
              <a:t> 6* </a:t>
            </a:r>
            <a:r>
              <a:rPr lang="en-US" sz="2200" b="1" dirty="0" err="1" smtClean="0">
                <a:solidFill>
                  <a:srgbClr val="CC3300"/>
                </a:solidFill>
              </a:rPr>
              <a:t>Đề</a:t>
            </a:r>
            <a:r>
              <a:rPr lang="en-US" sz="2200" b="1" dirty="0" smtClean="0">
                <a:solidFill>
                  <a:srgbClr val="CC3300"/>
                </a:solidFill>
              </a:rPr>
              <a:t> 1 </a:t>
            </a:r>
            <a:r>
              <a:rPr lang="en-US" sz="2200" b="1" dirty="0" err="1" smtClean="0">
                <a:solidFill>
                  <a:srgbClr val="CC3300"/>
                </a:solidFill>
              </a:rPr>
              <a:t>Học</a:t>
            </a:r>
            <a:r>
              <a:rPr lang="en-US" sz="2200" b="1" dirty="0" smtClean="0">
                <a:solidFill>
                  <a:srgbClr val="CC3300"/>
                </a:solidFill>
              </a:rPr>
              <a:t> </a:t>
            </a:r>
            <a:r>
              <a:rPr lang="en-US" sz="2200" b="1" dirty="0" err="1" smtClean="0">
                <a:solidFill>
                  <a:srgbClr val="CC3300"/>
                </a:solidFill>
              </a:rPr>
              <a:t>kì</a:t>
            </a:r>
            <a:r>
              <a:rPr lang="en-US" sz="2200" b="1" dirty="0" smtClean="0">
                <a:solidFill>
                  <a:srgbClr val="CC3300"/>
                </a:solidFill>
              </a:rPr>
              <a:t> I </a:t>
            </a:r>
            <a:r>
              <a:rPr lang="en-US" sz="2200" b="1" dirty="0" err="1" smtClean="0">
                <a:solidFill>
                  <a:srgbClr val="CC3300"/>
                </a:solidFill>
              </a:rPr>
              <a:t>Lớp</a:t>
            </a:r>
            <a:r>
              <a:rPr lang="en-US" sz="2200" b="1" dirty="0" smtClean="0">
                <a:solidFill>
                  <a:srgbClr val="CC3300"/>
                </a:solidFill>
              </a:rPr>
              <a:t> 5, tr.21)</a:t>
            </a:r>
          </a:p>
        </p:txBody>
      </p:sp>
      <p:sp>
        <p:nvSpPr>
          <p:cNvPr id="5" name="Slide Number Placeholder 4"/>
          <p:cNvSpPr>
            <a:spLocks noGrp="1"/>
          </p:cNvSpPr>
          <p:nvPr>
            <p:ph type="sldNum" sz="quarter" idx="12"/>
          </p:nvPr>
        </p:nvSpPr>
        <p:spPr/>
        <p:txBody>
          <a:bodyPr/>
          <a:lstStyle/>
          <a:p>
            <a:fld id="{0D7EE9ED-E13F-486F-A80D-5D2F3DC51E47}" type="slidenum">
              <a:rPr lang="en-US" smtClean="0"/>
              <a:pPr/>
              <a:t>36</a:t>
            </a:fld>
            <a:endParaRPr lang="en-US"/>
          </a:p>
        </p:txBody>
      </p:sp>
    </p:spTree>
    <p:extLst>
      <p:ext uri="{BB962C8B-B14F-4D97-AF65-F5344CB8AC3E}">
        <p14:creationId xmlns:p14="http://schemas.microsoft.com/office/powerpoint/2010/main" xmlns="" val="4182269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l="7832" t="9281" r="2415" b="5104"/>
          <a:stretch>
            <a:fillRect/>
          </a:stretch>
        </p:blipFill>
        <p:spPr bwMode="auto">
          <a:xfrm>
            <a:off x="979347" y="642938"/>
            <a:ext cx="7185305" cy="54832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D7EE9ED-E13F-486F-A80D-5D2F3DC51E47}"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hlink"/>
                </a:solidFill>
              </a:rPr>
              <a:t>Thông qua ví dụ này giúp HS:</a:t>
            </a:r>
            <a:endParaRPr lang="en-US" sz="3600" dirty="0"/>
          </a:p>
        </p:txBody>
      </p:sp>
      <p:sp>
        <p:nvSpPr>
          <p:cNvPr id="3" name="Content Placeholder 2"/>
          <p:cNvSpPr>
            <a:spLocks noGrp="1"/>
          </p:cNvSpPr>
          <p:nvPr>
            <p:ph idx="1"/>
          </p:nvPr>
        </p:nvSpPr>
        <p:spPr>
          <a:xfrm>
            <a:off x="457200" y="1600200"/>
            <a:ext cx="8534400" cy="4525963"/>
          </a:xfrm>
        </p:spPr>
        <p:txBody>
          <a:bodyPr>
            <a:normAutofit/>
          </a:bodyPr>
          <a:lstStyle/>
          <a:p>
            <a:pPr marL="609600" indent="-609600">
              <a:buFontTx/>
              <a:buAutoNum type="arabicPeriod"/>
            </a:pPr>
            <a:r>
              <a:rPr lang="en-US" b="1" dirty="0" smtClean="0"/>
              <a:t>Củng </a:t>
            </a:r>
            <a:r>
              <a:rPr lang="en-US" b="1" dirty="0" err="1" smtClean="0"/>
              <a:t>cố</a:t>
            </a:r>
            <a:r>
              <a:rPr lang="en-US" b="1" dirty="0" smtClean="0"/>
              <a:t> </a:t>
            </a:r>
            <a:r>
              <a:rPr lang="en-US" b="1" dirty="0" err="1" smtClean="0"/>
              <a:t>kĩ</a:t>
            </a:r>
            <a:r>
              <a:rPr lang="en-US" b="1" dirty="0" smtClean="0"/>
              <a:t> năng tính toán với số đo </a:t>
            </a:r>
            <a:r>
              <a:rPr lang="en-US" b="1" dirty="0" err="1" smtClean="0"/>
              <a:t>thời</a:t>
            </a:r>
            <a:r>
              <a:rPr lang="en-US" b="1" dirty="0" smtClean="0"/>
              <a:t> </a:t>
            </a:r>
            <a:r>
              <a:rPr lang="en-US" b="1" dirty="0" err="1" smtClean="0"/>
              <a:t>gian</a:t>
            </a:r>
            <a:r>
              <a:rPr lang="en-US" b="1" dirty="0" smtClean="0"/>
              <a:t>.</a:t>
            </a:r>
          </a:p>
          <a:p>
            <a:pPr marL="609600" indent="-609600">
              <a:buFontTx/>
              <a:buAutoNum type="arabicPeriod"/>
            </a:pPr>
            <a:r>
              <a:rPr lang="en-US" b="1" dirty="0" smtClean="0"/>
              <a:t>Thấy được ý nghĩa của kiến thức </a:t>
            </a:r>
            <a:r>
              <a:rPr lang="en-US" b="1" dirty="0" err="1" smtClean="0"/>
              <a:t>và</a:t>
            </a:r>
            <a:r>
              <a:rPr lang="en-US" b="1" dirty="0" smtClean="0"/>
              <a:t> </a:t>
            </a:r>
            <a:r>
              <a:rPr lang="en-US" b="1" dirty="0" err="1" smtClean="0"/>
              <a:t>kĩ</a:t>
            </a:r>
            <a:r>
              <a:rPr lang="en-US" b="1" dirty="0" smtClean="0"/>
              <a:t> năng tính toán với số đo thời gian trong thực tế </a:t>
            </a:r>
            <a:r>
              <a:rPr lang="en-US" b="1" dirty="0" err="1" smtClean="0"/>
              <a:t>cuộc</a:t>
            </a:r>
            <a:r>
              <a:rPr lang="en-US" b="1" dirty="0" smtClean="0"/>
              <a:t> </a:t>
            </a:r>
            <a:r>
              <a:rPr lang="en-US" b="1" dirty="0" err="1" smtClean="0"/>
              <a:t>sống</a:t>
            </a:r>
            <a:r>
              <a:rPr lang="en-US" b="1" dirty="0" smtClean="0"/>
              <a:t>.</a:t>
            </a:r>
          </a:p>
          <a:p>
            <a:pPr marL="609600" indent="-609600">
              <a:buFontTx/>
              <a:buAutoNum type="arabicPeriod"/>
            </a:pPr>
            <a:r>
              <a:rPr lang="en-US" b="1" dirty="0" smtClean="0"/>
              <a:t>Tăng cường khả năng quan sát thực tế và vận dụng </a:t>
            </a:r>
            <a:r>
              <a:rPr lang="en-US" b="1" dirty="0" err="1" smtClean="0"/>
              <a:t>toán</a:t>
            </a:r>
            <a:r>
              <a:rPr lang="en-US" b="1" dirty="0" smtClean="0"/>
              <a:t> </a:t>
            </a:r>
            <a:r>
              <a:rPr lang="en-US" b="1" dirty="0" err="1" smtClean="0"/>
              <a:t>học</a:t>
            </a:r>
            <a:r>
              <a:rPr lang="en-US" b="1" dirty="0" smtClean="0"/>
              <a:t>.</a:t>
            </a:r>
          </a:p>
          <a:p>
            <a:pPr marL="609600" indent="-609600">
              <a:buFontTx/>
              <a:buAutoNum type="arabicPeriod"/>
            </a:pPr>
            <a:r>
              <a:rPr lang="en-US" b="1" dirty="0" smtClean="0"/>
              <a:t>Phát triển năng lực tính toán, năng lực giao tiếp, năng lực tự </a:t>
            </a:r>
            <a:r>
              <a:rPr lang="en-US" b="1" dirty="0" err="1" smtClean="0"/>
              <a:t>học</a:t>
            </a:r>
            <a:r>
              <a:rPr lang="en-US" b="1" dirty="0" smtClean="0"/>
              <a:t>,…</a:t>
            </a:r>
          </a:p>
          <a:p>
            <a:pPr marL="0" indent="0">
              <a:buNone/>
            </a:pPr>
            <a:endParaRPr lang="en-US" dirty="0"/>
          </a:p>
        </p:txBody>
      </p:sp>
      <p:sp>
        <p:nvSpPr>
          <p:cNvPr id="5" name="Slide Number Placeholder 4"/>
          <p:cNvSpPr>
            <a:spLocks noGrp="1"/>
          </p:cNvSpPr>
          <p:nvPr>
            <p:ph type="sldNum" sz="quarter" idx="12"/>
          </p:nvPr>
        </p:nvSpPr>
        <p:spPr/>
        <p:txBody>
          <a:bodyPr/>
          <a:lstStyle/>
          <a:p>
            <a:fld id="{0D7EE9ED-E13F-486F-A80D-5D2F3DC51E47}" type="slidenum">
              <a:rPr lang="en-US" smtClean="0"/>
              <a:pPr/>
              <a:t>38</a:t>
            </a:fld>
            <a:endParaRPr lang="en-US"/>
          </a:p>
        </p:txBody>
      </p:sp>
    </p:spTree>
    <p:extLst>
      <p:ext uri="{BB962C8B-B14F-4D97-AF65-F5344CB8AC3E}">
        <p14:creationId xmlns:p14="http://schemas.microsoft.com/office/powerpoint/2010/main" xmlns="" val="527989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VÍ DỤ 5.2</a:t>
            </a:r>
            <a:endParaRPr lang="en-US" sz="3600"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nSpc>
                <a:spcPct val="90000"/>
              </a:lnSpc>
              <a:buNone/>
            </a:pPr>
            <a:r>
              <a:rPr lang="en-US" b="1" dirty="0" smtClean="0">
                <a:solidFill>
                  <a:srgbClr val="CC3300"/>
                </a:solidFill>
              </a:rPr>
              <a:t>		Khi học về “Các phép tính với số đo độ dài trong tập số thập </a:t>
            </a:r>
            <a:r>
              <a:rPr lang="en-US" b="1" dirty="0" err="1" smtClean="0">
                <a:solidFill>
                  <a:srgbClr val="CC3300"/>
                </a:solidFill>
              </a:rPr>
              <a:t>phân</a:t>
            </a:r>
            <a:r>
              <a:rPr lang="en-US" b="1" dirty="0" smtClean="0">
                <a:solidFill>
                  <a:srgbClr val="CC3300"/>
                </a:solidFill>
              </a:rPr>
              <a:t>”, ta tạo tình huống sau để HS vận dụng:</a:t>
            </a:r>
          </a:p>
          <a:p>
            <a:pPr algn="just">
              <a:lnSpc>
                <a:spcPct val="90000"/>
              </a:lnSpc>
              <a:buNone/>
            </a:pPr>
            <a:r>
              <a:rPr lang="en-US" dirty="0" smtClean="0"/>
              <a:t>		</a:t>
            </a:r>
            <a:r>
              <a:rPr lang="en-US" b="1" dirty="0"/>
              <a:t>M</a:t>
            </a:r>
            <a:r>
              <a:rPr lang="en-US" b="1" dirty="0" smtClean="0"/>
              <a:t>ột cửa hàng may đo dùng các tấm vải dài 8m để may quần áo đồng phục cho học sinh. May mỗi quần đồng phục </a:t>
            </a:r>
            <a:r>
              <a:rPr lang="en-US" b="1" dirty="0" err="1" smtClean="0"/>
              <a:t>hết</a:t>
            </a:r>
            <a:r>
              <a:rPr lang="en-US" b="1" dirty="0" smtClean="0"/>
              <a:t> 1,8m </a:t>
            </a:r>
            <a:r>
              <a:rPr lang="en-US" b="1" dirty="0" err="1" smtClean="0"/>
              <a:t>vải</a:t>
            </a:r>
            <a:r>
              <a:rPr lang="en-US" b="1" dirty="0" smtClean="0"/>
              <a:t>, mỗi áo đồng phục hết 1,3m vải. Cô thợ may đang phân vân chưa biết sử dụng vải như thế nào để tiết kiệm vải nhất.</a:t>
            </a:r>
          </a:p>
          <a:p>
            <a:pPr>
              <a:lnSpc>
                <a:spcPct val="90000"/>
              </a:lnSpc>
              <a:buNone/>
            </a:pPr>
            <a:r>
              <a:rPr lang="en-US" b="1" dirty="0" smtClean="0"/>
              <a:t>		Em </a:t>
            </a:r>
            <a:r>
              <a:rPr lang="en-US" b="1" dirty="0" err="1" smtClean="0"/>
              <a:t>hãy</a:t>
            </a:r>
            <a:r>
              <a:rPr lang="en-US" b="1" dirty="0" smtClean="0"/>
              <a:t> </a:t>
            </a:r>
            <a:r>
              <a:rPr lang="en-US" b="1" dirty="0" err="1" smtClean="0"/>
              <a:t>giúp</a:t>
            </a:r>
            <a:r>
              <a:rPr lang="en-US" b="1" dirty="0" smtClean="0"/>
              <a:t> cô thợ may </a:t>
            </a:r>
            <a:r>
              <a:rPr lang="en-US" b="1" dirty="0" err="1" smtClean="0"/>
              <a:t>nhé</a:t>
            </a:r>
            <a:r>
              <a:rPr lang="en-US" b="1" dirty="0" smtClean="0"/>
              <a:t>!</a:t>
            </a:r>
          </a:p>
          <a:p>
            <a:pPr algn="r">
              <a:lnSpc>
                <a:spcPct val="90000"/>
              </a:lnSpc>
              <a:buNone/>
            </a:pPr>
            <a:r>
              <a:rPr lang="en-US" b="1" dirty="0" smtClean="0"/>
              <a:t>(</a:t>
            </a:r>
            <a:r>
              <a:rPr lang="en-US" b="1" dirty="0" err="1" smtClean="0"/>
              <a:t>Bài</a:t>
            </a:r>
            <a:r>
              <a:rPr lang="en-US" b="1" dirty="0" smtClean="0"/>
              <a:t> 9* </a:t>
            </a:r>
            <a:r>
              <a:rPr lang="en-US" b="1" dirty="0" err="1" smtClean="0"/>
              <a:t>Đề</a:t>
            </a:r>
            <a:r>
              <a:rPr lang="en-US" b="1" dirty="0" smtClean="0"/>
              <a:t> 3 </a:t>
            </a:r>
            <a:r>
              <a:rPr lang="en-US" b="1" dirty="0" err="1" smtClean="0"/>
              <a:t>Học</a:t>
            </a:r>
            <a:r>
              <a:rPr lang="en-US" b="1" dirty="0" smtClean="0"/>
              <a:t> </a:t>
            </a:r>
            <a:r>
              <a:rPr lang="en-US" b="1" dirty="0" err="1" smtClean="0"/>
              <a:t>kì</a:t>
            </a:r>
            <a:r>
              <a:rPr lang="en-US" b="1" dirty="0" smtClean="0"/>
              <a:t> I </a:t>
            </a:r>
            <a:r>
              <a:rPr lang="en-US" b="1" dirty="0" err="1" smtClean="0"/>
              <a:t>Lớp</a:t>
            </a:r>
            <a:r>
              <a:rPr lang="en-US" b="1" dirty="0" smtClean="0"/>
              <a:t> 5, tr.26)</a:t>
            </a: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0D7EE9ED-E13F-486F-A80D-5D2F3DC51E47}" type="slidenum">
              <a:rPr lang="en-US" smtClean="0"/>
              <a:pPr/>
              <a:t>39</a:t>
            </a:fld>
            <a:endParaRPr lang="en-US"/>
          </a:p>
        </p:txBody>
      </p:sp>
    </p:spTree>
    <p:extLst>
      <p:ext uri="{BB962C8B-B14F-4D97-AF65-F5344CB8AC3E}">
        <p14:creationId xmlns:p14="http://schemas.microsoft.com/office/powerpoint/2010/main" xmlns="" val="610973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927" y="332509"/>
            <a:ext cx="8527473" cy="1094509"/>
          </a:xfrm>
        </p:spPr>
        <p:txBody>
          <a:bodyPr>
            <a:normAutofit fontScale="90000"/>
          </a:bodyPr>
          <a:lstStyle/>
          <a:p>
            <a:r>
              <a:rPr lang="en-US" dirty="0" smtClean="0"/>
              <a:t>I. </a:t>
            </a:r>
            <a:r>
              <a:rPr lang="en-US" b="1" dirty="0" err="1" smtClean="0">
                <a:solidFill>
                  <a:srgbClr val="FF0000"/>
                </a:solidFill>
              </a:rPr>
              <a:t>Trích</a:t>
            </a:r>
            <a:r>
              <a:rPr lang="en-US" b="1" dirty="0" smtClean="0">
                <a:solidFill>
                  <a:srgbClr val="FF0000"/>
                </a:solidFill>
              </a:rPr>
              <a:t> </a:t>
            </a:r>
            <a:r>
              <a:rPr lang="en-US" b="1" dirty="0" err="1" smtClean="0">
                <a:solidFill>
                  <a:srgbClr val="FF0000"/>
                </a:solidFill>
              </a:rPr>
              <a:t>Thông</a:t>
            </a:r>
            <a:r>
              <a:rPr lang="en-US" b="1" dirty="0" smtClean="0">
                <a:solidFill>
                  <a:srgbClr val="FF0000"/>
                </a:solidFill>
              </a:rPr>
              <a:t> tư 22 của Bộ GD &amp; ĐT</a:t>
            </a:r>
            <a:br>
              <a:rPr lang="en-US" b="1" dirty="0" smtClean="0">
                <a:solidFill>
                  <a:srgbClr val="FF0000"/>
                </a:solidFill>
              </a:rPr>
            </a:br>
            <a:r>
              <a:rPr lang="en-US" b="1" dirty="0" smtClean="0">
                <a:solidFill>
                  <a:srgbClr val="FF0000"/>
                </a:solidFill>
              </a:rPr>
              <a:t>về đánh giá học sinh tiểu học</a:t>
            </a:r>
            <a:endParaRPr lang="en-US" b="1" dirty="0">
              <a:solidFill>
                <a:srgbClr val="FF0000"/>
              </a:solidFill>
            </a:endParaRPr>
          </a:p>
        </p:txBody>
      </p:sp>
      <p:sp>
        <p:nvSpPr>
          <p:cNvPr id="3" name="Subtitle 2"/>
          <p:cNvSpPr>
            <a:spLocks noGrp="1"/>
          </p:cNvSpPr>
          <p:nvPr>
            <p:ph type="subTitle" idx="1"/>
          </p:nvPr>
        </p:nvSpPr>
        <p:spPr>
          <a:xfrm>
            <a:off x="277091" y="1593273"/>
            <a:ext cx="8700653" cy="4987636"/>
          </a:xfrm>
        </p:spPr>
        <p:txBody>
          <a:bodyPr>
            <a:noAutofit/>
          </a:bodyPr>
          <a:lstStyle/>
          <a:p>
            <a:pPr lvl="0" algn="just"/>
            <a:r>
              <a:rPr lang="vi-VN" sz="2400" b="1" dirty="0">
                <a:solidFill>
                  <a:schemeClr val="accent1"/>
                </a:solidFill>
              </a:rPr>
              <a:t>Điều 6. </a:t>
            </a:r>
            <a:r>
              <a:rPr lang="vi-VN" sz="2400" b="1" dirty="0">
                <a:solidFill>
                  <a:schemeClr val="tx1"/>
                </a:solidFill>
              </a:rPr>
              <a:t>Đánh giá thường xuyên: </a:t>
            </a:r>
            <a:r>
              <a:rPr lang="vi-VN" sz="2400" b="1" dirty="0">
                <a:solidFill>
                  <a:srgbClr val="FF0000"/>
                </a:solidFill>
              </a:rPr>
              <a:t>bao gồm đánh giá thường xuyên về học tập và đánh giá thường xuyên về năng lực, phẩm chất</a:t>
            </a:r>
            <a:endParaRPr lang="en-US" sz="2400" b="1" dirty="0">
              <a:solidFill>
                <a:srgbClr val="FF0000"/>
              </a:solidFill>
            </a:endParaRPr>
          </a:p>
          <a:p>
            <a:pPr lvl="0" algn="just"/>
            <a:r>
              <a:rPr lang="vi-VN" sz="2400" b="1" dirty="0">
                <a:solidFill>
                  <a:schemeClr val="accent1"/>
                </a:solidFill>
              </a:rPr>
              <a:t>Điều 10. </a:t>
            </a:r>
            <a:r>
              <a:rPr lang="vi-VN" sz="2400" b="1" dirty="0">
                <a:solidFill>
                  <a:schemeClr val="tx1"/>
                </a:solidFill>
              </a:rPr>
              <a:t>Đánh giá định </a:t>
            </a:r>
            <a:r>
              <a:rPr lang="vi-VN" sz="2400" b="1" dirty="0" smtClean="0">
                <a:solidFill>
                  <a:schemeClr val="tx1"/>
                </a:solidFill>
              </a:rPr>
              <a:t>kì: </a:t>
            </a:r>
            <a:r>
              <a:rPr lang="vi-VN" sz="2400" b="1" dirty="0">
                <a:solidFill>
                  <a:srgbClr val="FF0000"/>
                </a:solidFill>
              </a:rPr>
              <a:t>bao gồm đánh giá định </a:t>
            </a:r>
            <a:r>
              <a:rPr lang="vi-VN" sz="2400" b="1" dirty="0" smtClean="0">
                <a:solidFill>
                  <a:srgbClr val="FF0000"/>
                </a:solidFill>
              </a:rPr>
              <a:t>k</a:t>
            </a:r>
            <a:r>
              <a:rPr lang="en-US" sz="2400" b="1" dirty="0">
                <a:solidFill>
                  <a:srgbClr val="FF0000"/>
                </a:solidFill>
              </a:rPr>
              <a:t>ì</a:t>
            </a:r>
            <a:r>
              <a:rPr lang="vi-VN" sz="2400" b="1" dirty="0" smtClean="0">
                <a:solidFill>
                  <a:srgbClr val="FF0000"/>
                </a:solidFill>
              </a:rPr>
              <a:t> </a:t>
            </a:r>
            <a:r>
              <a:rPr lang="vi-VN" sz="2400" b="1" dirty="0">
                <a:solidFill>
                  <a:srgbClr val="FF0000"/>
                </a:solidFill>
              </a:rPr>
              <a:t>về học tập và đánh giá định </a:t>
            </a:r>
            <a:r>
              <a:rPr lang="vi-VN" sz="2400" b="1" dirty="0" smtClean="0">
                <a:solidFill>
                  <a:srgbClr val="FF0000"/>
                </a:solidFill>
              </a:rPr>
              <a:t>k</a:t>
            </a:r>
            <a:r>
              <a:rPr lang="en-US" sz="2400" b="1" dirty="0" smtClean="0">
                <a:solidFill>
                  <a:srgbClr val="FF0000"/>
                </a:solidFill>
              </a:rPr>
              <a:t>ì</a:t>
            </a:r>
            <a:r>
              <a:rPr lang="vi-VN" sz="2400" b="1" dirty="0" smtClean="0">
                <a:solidFill>
                  <a:srgbClr val="FF0000"/>
                </a:solidFill>
              </a:rPr>
              <a:t> </a:t>
            </a:r>
            <a:r>
              <a:rPr lang="vi-VN" sz="2400" b="1" dirty="0">
                <a:solidFill>
                  <a:srgbClr val="FF0000"/>
                </a:solidFill>
              </a:rPr>
              <a:t>về năng lực, phẩm </a:t>
            </a:r>
            <a:r>
              <a:rPr lang="vi-VN" sz="2400" b="1" dirty="0" smtClean="0">
                <a:solidFill>
                  <a:srgbClr val="FF0000"/>
                </a:solidFill>
              </a:rPr>
              <a:t>chất</a:t>
            </a:r>
            <a:r>
              <a:rPr lang="en-US" sz="2400" b="1" dirty="0" smtClean="0">
                <a:solidFill>
                  <a:schemeClr val="tx1"/>
                </a:solidFill>
              </a:rPr>
              <a:t>. </a:t>
            </a:r>
            <a:r>
              <a:rPr lang="vi-VN" sz="2400" b="1" dirty="0" smtClean="0">
                <a:solidFill>
                  <a:schemeClr val="tx1"/>
                </a:solidFill>
              </a:rPr>
              <a:t>Cụ </a:t>
            </a:r>
            <a:r>
              <a:rPr lang="vi-VN" sz="2400" b="1" dirty="0">
                <a:solidFill>
                  <a:schemeClr val="tx1"/>
                </a:solidFill>
              </a:rPr>
              <a:t>thể </a:t>
            </a:r>
            <a:r>
              <a:rPr lang="vi-VN" sz="2400" b="1" dirty="0" smtClean="0">
                <a:solidFill>
                  <a:schemeClr val="tx1"/>
                </a:solidFill>
              </a:rPr>
              <a:t>là:</a:t>
            </a:r>
            <a:endParaRPr lang="en-US" sz="2400" b="1" dirty="0">
              <a:solidFill>
                <a:schemeClr val="tx1"/>
              </a:solidFill>
            </a:endParaRPr>
          </a:p>
          <a:p>
            <a:pPr marL="457200" lvl="0" indent="-457200" algn="just">
              <a:buFont typeface="Arial" pitchFamily="34" charset="0"/>
              <a:buChar char="•"/>
            </a:pPr>
            <a:r>
              <a:rPr lang="vi-VN" sz="2400" b="1" i="1" dirty="0" smtClean="0">
                <a:solidFill>
                  <a:schemeClr val="tx1"/>
                </a:solidFill>
              </a:rPr>
              <a:t>Cuối </a:t>
            </a:r>
            <a:r>
              <a:rPr lang="vi-VN" sz="2400" b="1" i="1" dirty="0">
                <a:solidFill>
                  <a:schemeClr val="tx1"/>
                </a:solidFill>
              </a:rPr>
              <a:t>học </a:t>
            </a:r>
            <a:r>
              <a:rPr lang="vi-VN" sz="2400" b="1" i="1" dirty="0" smtClean="0">
                <a:solidFill>
                  <a:schemeClr val="tx1"/>
                </a:solidFill>
              </a:rPr>
              <a:t>kì </a:t>
            </a:r>
            <a:r>
              <a:rPr lang="vi-VN" sz="2400" b="1" i="1" dirty="0">
                <a:solidFill>
                  <a:schemeClr val="tx1"/>
                </a:solidFill>
              </a:rPr>
              <a:t>1 </a:t>
            </a:r>
            <a:r>
              <a:rPr lang="vi-VN" sz="2400" b="1" dirty="0">
                <a:solidFill>
                  <a:schemeClr val="tx1"/>
                </a:solidFill>
              </a:rPr>
              <a:t>và cuối năm học có bài kiểm tra định kì đối với các môn: Tiếng Việt, Toán, Khoa học, </a:t>
            </a:r>
            <a:r>
              <a:rPr lang="vi-VN" sz="2400" b="1" dirty="0" smtClean="0">
                <a:solidFill>
                  <a:schemeClr val="tx1"/>
                </a:solidFill>
              </a:rPr>
              <a:t>L</a:t>
            </a:r>
            <a:r>
              <a:rPr lang="en-US" sz="2400" b="1" dirty="0" smtClean="0">
                <a:solidFill>
                  <a:schemeClr val="tx1"/>
                </a:solidFill>
              </a:rPr>
              <a:t>ị</a:t>
            </a:r>
            <a:r>
              <a:rPr lang="vi-VN" sz="2400" b="1" dirty="0" smtClean="0">
                <a:solidFill>
                  <a:schemeClr val="tx1"/>
                </a:solidFill>
              </a:rPr>
              <a:t>ch </a:t>
            </a:r>
            <a:r>
              <a:rPr lang="vi-VN" sz="2400" b="1" dirty="0">
                <a:solidFill>
                  <a:schemeClr val="tx1"/>
                </a:solidFill>
              </a:rPr>
              <a:t>sử, Địa </a:t>
            </a:r>
            <a:r>
              <a:rPr lang="vi-VN" sz="2400" b="1" dirty="0" smtClean="0">
                <a:solidFill>
                  <a:schemeClr val="tx1"/>
                </a:solidFill>
              </a:rPr>
              <a:t>lí, </a:t>
            </a:r>
            <a:r>
              <a:rPr lang="vi-VN" sz="2400" b="1" dirty="0">
                <a:solidFill>
                  <a:schemeClr val="tx1"/>
                </a:solidFill>
              </a:rPr>
              <a:t>Ngoại Ngữ, Tin học, Tiếng dân </a:t>
            </a:r>
            <a:r>
              <a:rPr lang="vi-VN" sz="2400" b="1" dirty="0" smtClean="0">
                <a:solidFill>
                  <a:schemeClr val="tx1"/>
                </a:solidFill>
              </a:rPr>
              <a:t>tộc</a:t>
            </a:r>
            <a:r>
              <a:rPr lang="en-US" sz="2400" b="1" dirty="0" smtClean="0">
                <a:solidFill>
                  <a:schemeClr val="tx1"/>
                </a:solidFill>
              </a:rPr>
              <a:t>.</a:t>
            </a:r>
            <a:endParaRPr lang="en-US" sz="2400" b="1" dirty="0">
              <a:solidFill>
                <a:schemeClr val="tx1"/>
              </a:solidFill>
            </a:endParaRPr>
          </a:p>
          <a:p>
            <a:pPr marL="457200" lvl="0" indent="-457200" algn="just">
              <a:buFont typeface="Arial" pitchFamily="34" charset="0"/>
              <a:buChar char="•"/>
            </a:pPr>
            <a:r>
              <a:rPr lang="vi-VN" sz="2400" b="1" dirty="0" smtClean="0">
                <a:solidFill>
                  <a:schemeClr val="tx1"/>
                </a:solidFill>
              </a:rPr>
              <a:t>Riêng </a:t>
            </a:r>
            <a:r>
              <a:rPr lang="vi-VN" sz="2400" b="1" dirty="0">
                <a:solidFill>
                  <a:schemeClr val="tx1"/>
                </a:solidFill>
              </a:rPr>
              <a:t>với lớp 4 và lớp </a:t>
            </a:r>
            <a:r>
              <a:rPr lang="en-US" sz="2400" b="1" dirty="0">
                <a:solidFill>
                  <a:schemeClr val="tx1"/>
                </a:solidFill>
              </a:rPr>
              <a:t>5</a:t>
            </a:r>
            <a:r>
              <a:rPr lang="vi-VN" sz="2400" b="1" dirty="0" smtClean="0">
                <a:solidFill>
                  <a:schemeClr val="tx1"/>
                </a:solidFill>
              </a:rPr>
              <a:t> </a:t>
            </a:r>
            <a:r>
              <a:rPr lang="vi-VN" sz="2400" b="1" dirty="0">
                <a:solidFill>
                  <a:schemeClr val="tx1"/>
                </a:solidFill>
              </a:rPr>
              <a:t>thêm hai bài kiểm tra định </a:t>
            </a:r>
            <a:r>
              <a:rPr lang="vi-VN" sz="2400" b="1" dirty="0" smtClean="0">
                <a:solidFill>
                  <a:schemeClr val="tx1"/>
                </a:solidFill>
              </a:rPr>
              <a:t>kì </a:t>
            </a:r>
            <a:r>
              <a:rPr lang="vi-VN" sz="2400" b="1" dirty="0">
                <a:solidFill>
                  <a:schemeClr val="tx1"/>
                </a:solidFill>
              </a:rPr>
              <a:t>vào </a:t>
            </a:r>
            <a:r>
              <a:rPr lang="vi-VN" sz="2400" b="1" i="1" dirty="0">
                <a:solidFill>
                  <a:schemeClr val="tx1"/>
                </a:solidFill>
              </a:rPr>
              <a:t>giữa học kì 1 và giữa học </a:t>
            </a:r>
            <a:r>
              <a:rPr lang="en-US" sz="2400" b="1" i="1" dirty="0" err="1" smtClean="0">
                <a:solidFill>
                  <a:schemeClr val="tx1"/>
                </a:solidFill>
              </a:rPr>
              <a:t>kì</a:t>
            </a:r>
            <a:r>
              <a:rPr lang="vi-VN" sz="2400" b="1" i="1" dirty="0" smtClean="0">
                <a:solidFill>
                  <a:schemeClr val="tx1"/>
                </a:solidFill>
              </a:rPr>
              <a:t> </a:t>
            </a:r>
            <a:r>
              <a:rPr lang="vi-VN" sz="2400" b="1" i="1" dirty="0">
                <a:solidFill>
                  <a:schemeClr val="tx1"/>
                </a:solidFill>
              </a:rPr>
              <a:t>2 </a:t>
            </a:r>
            <a:r>
              <a:rPr lang="vi-VN" sz="2400" b="1" dirty="0">
                <a:solidFill>
                  <a:schemeClr val="tx1"/>
                </a:solidFill>
              </a:rPr>
              <a:t>đối với môn Tiếng Việt và </a:t>
            </a:r>
            <a:r>
              <a:rPr lang="vi-VN" sz="2400" b="1" dirty="0" smtClean="0">
                <a:solidFill>
                  <a:schemeClr val="tx1"/>
                </a:solidFill>
              </a:rPr>
              <a:t>môn Toán</a:t>
            </a:r>
            <a:r>
              <a:rPr lang="en-US" sz="2400" b="1" dirty="0" smtClean="0">
                <a:solidFill>
                  <a:schemeClr val="tx1"/>
                </a:solidFill>
              </a:rPr>
              <a:t>.</a:t>
            </a:r>
            <a:endParaRPr lang="en-US" sz="2400" b="1" dirty="0">
              <a:solidFill>
                <a:schemeClr val="tx1"/>
              </a:solidFill>
            </a:endParaRPr>
          </a:p>
        </p:txBody>
      </p:sp>
      <p:sp>
        <p:nvSpPr>
          <p:cNvPr id="5" name="Slide Number Placeholder 4"/>
          <p:cNvSpPr>
            <a:spLocks noGrp="1"/>
          </p:cNvSpPr>
          <p:nvPr>
            <p:ph type="sldNum" sz="quarter" idx="12"/>
          </p:nvPr>
        </p:nvSpPr>
        <p:spPr/>
        <p:txBody>
          <a:bodyPr/>
          <a:lstStyle/>
          <a:p>
            <a:fld id="{0D7EE9ED-E13F-486F-A80D-5D2F3DC51E47}" type="slidenum">
              <a:rPr lang="en-US" smtClean="0"/>
              <a:pPr/>
              <a:t>4</a:t>
            </a:fld>
            <a:endParaRPr lang="en-US"/>
          </a:p>
        </p:txBody>
      </p:sp>
    </p:spTree>
    <p:extLst>
      <p:ext uri="{BB962C8B-B14F-4D97-AF65-F5344CB8AC3E}">
        <p14:creationId xmlns:p14="http://schemas.microsoft.com/office/powerpoint/2010/main" xmlns="" val="136434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l="6943" t="31090" r="1626" b="4872"/>
          <a:stretch>
            <a:fillRect/>
          </a:stretch>
        </p:blipFill>
        <p:spPr bwMode="auto">
          <a:xfrm>
            <a:off x="457200" y="971799"/>
            <a:ext cx="8229600" cy="461118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D7EE9ED-E13F-486F-A80D-5D2F3DC51E47}"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hlink"/>
                </a:solidFill>
              </a:rPr>
              <a:t>Thông qua ví dụ này giúp HS:</a:t>
            </a:r>
            <a:endParaRPr lang="en-US" sz="3600" dirty="0"/>
          </a:p>
        </p:txBody>
      </p:sp>
      <p:sp>
        <p:nvSpPr>
          <p:cNvPr id="3" name="Content Placeholder 2"/>
          <p:cNvSpPr>
            <a:spLocks noGrp="1"/>
          </p:cNvSpPr>
          <p:nvPr>
            <p:ph idx="1"/>
          </p:nvPr>
        </p:nvSpPr>
        <p:spPr/>
        <p:txBody>
          <a:bodyPr/>
          <a:lstStyle/>
          <a:p>
            <a:pPr marL="609600" indent="-609600">
              <a:lnSpc>
                <a:spcPct val="90000"/>
              </a:lnSpc>
              <a:buNone/>
            </a:pPr>
            <a:r>
              <a:rPr lang="en-US" b="1" dirty="0" smtClean="0"/>
              <a:t>1.   Củng </a:t>
            </a:r>
            <a:r>
              <a:rPr lang="en-US" b="1" dirty="0" err="1" smtClean="0"/>
              <a:t>cố</a:t>
            </a:r>
            <a:r>
              <a:rPr lang="en-US" b="1" dirty="0" smtClean="0"/>
              <a:t> </a:t>
            </a:r>
            <a:r>
              <a:rPr lang="en-US" b="1" dirty="0" err="1" smtClean="0"/>
              <a:t>kĩ</a:t>
            </a:r>
            <a:r>
              <a:rPr lang="en-US" b="1" dirty="0" smtClean="0"/>
              <a:t> năng tính toán với số </a:t>
            </a:r>
            <a:r>
              <a:rPr lang="en-US" b="1" dirty="0" err="1" smtClean="0"/>
              <a:t>thập</a:t>
            </a:r>
            <a:r>
              <a:rPr lang="en-US" b="1" dirty="0" smtClean="0"/>
              <a:t> </a:t>
            </a:r>
            <a:r>
              <a:rPr lang="en-US" b="1" dirty="0" err="1" smtClean="0"/>
              <a:t>phân</a:t>
            </a:r>
            <a:r>
              <a:rPr lang="en-US" b="1" dirty="0" smtClean="0"/>
              <a:t>.</a:t>
            </a:r>
          </a:p>
          <a:p>
            <a:pPr marL="609600" indent="-609600">
              <a:lnSpc>
                <a:spcPct val="90000"/>
              </a:lnSpc>
              <a:buFontTx/>
              <a:buAutoNum type="arabicPeriod" startAt="2"/>
            </a:pPr>
            <a:r>
              <a:rPr lang="en-US" b="1" dirty="0" smtClean="0"/>
              <a:t>Có ý thức vận dụng kiến thức bài học để </a:t>
            </a:r>
            <a:r>
              <a:rPr lang="en-US" b="1" dirty="0" err="1" smtClean="0"/>
              <a:t>xử</a:t>
            </a:r>
            <a:r>
              <a:rPr lang="en-US" b="1" dirty="0" smtClean="0"/>
              <a:t> </a:t>
            </a:r>
            <a:r>
              <a:rPr lang="en-US" b="1" dirty="0" err="1" smtClean="0"/>
              <a:t>lí</a:t>
            </a:r>
            <a:r>
              <a:rPr lang="en-US" b="1" dirty="0" smtClean="0"/>
              <a:t> những tình huống thực tế cuộc sống, sản </a:t>
            </a:r>
            <a:r>
              <a:rPr lang="en-US" b="1" dirty="0" err="1" smtClean="0"/>
              <a:t>xuất</a:t>
            </a:r>
            <a:r>
              <a:rPr lang="en-US" b="1" dirty="0" smtClean="0"/>
              <a:t> .</a:t>
            </a:r>
          </a:p>
          <a:p>
            <a:pPr marL="609600" indent="-609600">
              <a:lnSpc>
                <a:spcPct val="90000"/>
              </a:lnSpc>
              <a:buFontTx/>
              <a:buAutoNum type="arabicPeriod" startAt="2"/>
            </a:pPr>
            <a:r>
              <a:rPr lang="en-US" b="1" dirty="0" smtClean="0"/>
              <a:t>Tạo hứng thú cho HS vận dụng toán học vào </a:t>
            </a:r>
            <a:r>
              <a:rPr lang="en-US" b="1" dirty="0" err="1" smtClean="0"/>
              <a:t>cuộc</a:t>
            </a:r>
            <a:r>
              <a:rPr lang="en-US" b="1" dirty="0" smtClean="0"/>
              <a:t> </a:t>
            </a:r>
            <a:r>
              <a:rPr lang="en-US" b="1" dirty="0" err="1" smtClean="0"/>
              <a:t>sống</a:t>
            </a:r>
            <a:r>
              <a:rPr lang="en-US" b="1" dirty="0" smtClean="0"/>
              <a:t>.</a:t>
            </a:r>
          </a:p>
          <a:p>
            <a:pPr marL="609600" indent="-609600">
              <a:lnSpc>
                <a:spcPct val="90000"/>
              </a:lnSpc>
              <a:buNone/>
            </a:pPr>
            <a:r>
              <a:rPr lang="en-US" b="1" dirty="0" smtClean="0"/>
              <a:t>4.  Phát triển năng lực tính toán, năng lực tư duy sáng tạo, năng lực giải quyết </a:t>
            </a:r>
            <a:r>
              <a:rPr lang="en-US" b="1" dirty="0" err="1" smtClean="0"/>
              <a:t>vấn</a:t>
            </a:r>
            <a:r>
              <a:rPr lang="en-US" b="1" dirty="0" smtClean="0"/>
              <a:t> </a:t>
            </a:r>
            <a:r>
              <a:rPr lang="en-US" b="1" dirty="0" err="1" smtClean="0"/>
              <a:t>đề</a:t>
            </a:r>
            <a:r>
              <a:rPr lang="en-US" b="1" dirty="0" smtClean="0"/>
              <a:t>.</a:t>
            </a:r>
          </a:p>
          <a:p>
            <a:pPr marL="0" indent="0">
              <a:buNone/>
            </a:pPr>
            <a:endParaRPr lang="en-US" dirty="0"/>
          </a:p>
        </p:txBody>
      </p:sp>
      <p:sp>
        <p:nvSpPr>
          <p:cNvPr id="5" name="Slide Number Placeholder 4"/>
          <p:cNvSpPr>
            <a:spLocks noGrp="1"/>
          </p:cNvSpPr>
          <p:nvPr>
            <p:ph type="sldNum" sz="quarter" idx="12"/>
          </p:nvPr>
        </p:nvSpPr>
        <p:spPr/>
        <p:txBody>
          <a:bodyPr/>
          <a:lstStyle/>
          <a:p>
            <a:fld id="{0D7EE9ED-E13F-486F-A80D-5D2F3DC51E47}" type="slidenum">
              <a:rPr lang="en-US" smtClean="0"/>
              <a:pPr/>
              <a:t>41</a:t>
            </a:fld>
            <a:endParaRPr lang="en-US"/>
          </a:p>
        </p:txBody>
      </p:sp>
    </p:spTree>
    <p:extLst>
      <p:ext uri="{BB962C8B-B14F-4D97-AF65-F5344CB8AC3E}">
        <p14:creationId xmlns:p14="http://schemas.microsoft.com/office/powerpoint/2010/main" xmlns="" val="30828285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D513A02-2258-45C2-BAB6-575D15F3B3AA}" type="slidenum">
              <a:rPr lang="en-US" smtClean="0"/>
              <a:pPr/>
              <a:t>42</a:t>
            </a:fld>
            <a:endParaRPr lang="en-US"/>
          </a:p>
        </p:txBody>
      </p:sp>
      <p:sp>
        <p:nvSpPr>
          <p:cNvPr id="6" name="Content Placeholder 2"/>
          <p:cNvSpPr>
            <a:spLocks noGrp="1"/>
          </p:cNvSpPr>
          <p:nvPr>
            <p:ph idx="1"/>
          </p:nvPr>
        </p:nvSpPr>
        <p:spPr>
          <a:xfrm>
            <a:off x="285720" y="1214422"/>
            <a:ext cx="7924800" cy="4929222"/>
          </a:xfrm>
          <a:solidFill>
            <a:schemeClr val="accent3">
              <a:lumMod val="20000"/>
              <a:lumOff val="80000"/>
            </a:schemeClr>
          </a:solidFill>
        </p:spPr>
        <p:txBody>
          <a:bodyPr>
            <a:normAutofit fontScale="92500"/>
          </a:bodyPr>
          <a:lstStyle/>
          <a:p>
            <a:pPr marL="360000" algn="just">
              <a:spcBef>
                <a:spcPts val="1200"/>
              </a:spcBef>
              <a:spcAft>
                <a:spcPts val="600"/>
              </a:spcAft>
            </a:pPr>
            <a:r>
              <a:rPr lang="en-US" sz="2800" dirty="0" err="1" smtClean="0">
                <a:latin typeface="Arial" pitchFamily="34" charset="0"/>
                <a:cs typeface="Arial" pitchFamily="34" charset="0"/>
              </a:rPr>
              <a:t>Sách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thiết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kế</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khổ</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lớn</a:t>
            </a:r>
            <a:r>
              <a:rPr lang="en-US" sz="2800" dirty="0" smtClean="0">
                <a:latin typeface="Arial" pitchFamily="34" charset="0"/>
                <a:cs typeface="Arial" pitchFamily="34" charset="0"/>
              </a:rPr>
              <a:t> (19 </a:t>
            </a:r>
            <a:r>
              <a:rPr lang="en-US" sz="2800" dirty="0" smtClean="0">
                <a:latin typeface="Arial" pitchFamily="34" charset="0"/>
                <a:cs typeface="Arial" pitchFamily="34" charset="0"/>
                <a:sym typeface="Symbol"/>
              </a:rPr>
              <a:t></a:t>
            </a:r>
            <a:r>
              <a:rPr lang="en-US" sz="2800" dirty="0" smtClean="0">
                <a:latin typeface="Arial" pitchFamily="34" charset="0"/>
                <a:cs typeface="Arial" pitchFamily="34" charset="0"/>
              </a:rPr>
              <a:t> 27cm) </a:t>
            </a:r>
            <a:r>
              <a:rPr lang="en-US" sz="2800" dirty="0" err="1" smtClean="0">
                <a:latin typeface="Arial" pitchFamily="34" charset="0"/>
                <a:cs typeface="Arial" pitchFamily="34" charset="0"/>
              </a:rPr>
              <a:t>dưới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dạng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vở</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hành</a:t>
            </a:r>
            <a:r>
              <a:rPr lang="en-US" sz="2800" dirty="0">
                <a:latin typeface="Arial" pitchFamily="34" charset="0"/>
                <a:cs typeface="Arial" pitchFamily="34" charset="0"/>
              </a:rPr>
              <a:t>, </a:t>
            </a:r>
            <a:r>
              <a:rPr lang="en-US" sz="2800" dirty="0" err="1" smtClean="0">
                <a:latin typeface="Arial" pitchFamily="34" charset="0"/>
                <a:cs typeface="Arial" pitchFamily="34" charset="0"/>
              </a:rPr>
              <a:t>luyện</a:t>
            </a:r>
            <a:r>
              <a:rPr lang="en-US" sz="2800" dirty="0">
                <a:latin typeface="Arial" pitchFamily="34" charset="0"/>
                <a:cs typeface="Arial" pitchFamily="34" charset="0"/>
              </a:rPr>
              <a:t> </a:t>
            </a:r>
            <a:r>
              <a:rPr lang="en-US" sz="2800" dirty="0" err="1">
                <a:latin typeface="Arial" pitchFamily="34" charset="0"/>
                <a:cs typeface="Arial" pitchFamily="34" charset="0"/>
              </a:rPr>
              <a:t>tập</a:t>
            </a:r>
            <a:r>
              <a:rPr lang="en-US" sz="2800" dirty="0">
                <a:latin typeface="Arial" pitchFamily="34" charset="0"/>
                <a:cs typeface="Arial" pitchFamily="34" charset="0"/>
              </a:rPr>
              <a:t>. </a:t>
            </a:r>
            <a:endParaRPr lang="en-US" sz="2800" dirty="0" smtClean="0">
              <a:latin typeface="Arial" pitchFamily="34" charset="0"/>
              <a:cs typeface="Arial" pitchFamily="34" charset="0"/>
            </a:endParaRPr>
          </a:p>
          <a:p>
            <a:pPr marL="360000" algn="just">
              <a:spcBef>
                <a:spcPts val="1200"/>
              </a:spcBef>
              <a:spcAft>
                <a:spcPts val="600"/>
              </a:spcAft>
            </a:pPr>
            <a:r>
              <a:rPr lang="en-US" sz="2800" dirty="0" err="1" smtClean="0">
                <a:latin typeface="Arial" pitchFamily="34" charset="0"/>
                <a:cs typeface="Arial" pitchFamily="34" charset="0"/>
              </a:rPr>
              <a:t>Lớp</a:t>
            </a:r>
            <a:r>
              <a:rPr lang="en-US" sz="2800" dirty="0" smtClean="0">
                <a:latin typeface="Arial" pitchFamily="34" charset="0"/>
                <a:cs typeface="Arial" pitchFamily="34" charset="0"/>
              </a:rPr>
              <a:t> 1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2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dòng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kẻ</a:t>
            </a:r>
            <a:r>
              <a:rPr lang="en-US" sz="2800" dirty="0" smtClean="0">
                <a:latin typeface="Arial" pitchFamily="34" charset="0"/>
                <a:cs typeface="Arial" pitchFamily="34" charset="0"/>
              </a:rPr>
              <a:t> ô </a:t>
            </a:r>
            <a:r>
              <a:rPr lang="en-US" sz="2800" dirty="0" err="1" smtClean="0">
                <a:latin typeface="Arial" pitchFamily="34" charset="0"/>
                <a:cs typeface="Arial" pitchFamily="34" charset="0"/>
              </a:rPr>
              <a:t>li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sinh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viết</a:t>
            </a:r>
            <a:r>
              <a:rPr lang="en-US" sz="2800" dirty="0" smtClean="0">
                <a:latin typeface="Arial" pitchFamily="34" charset="0"/>
                <a:cs typeface="Arial" pitchFamily="34" charset="0"/>
              </a:rPr>
              <a:t>.</a:t>
            </a:r>
          </a:p>
          <a:p>
            <a:pPr marL="360000" algn="just">
              <a:spcBef>
                <a:spcPts val="1200"/>
              </a:spcBef>
              <a:spcAft>
                <a:spcPts val="600"/>
              </a:spcAft>
            </a:pPr>
            <a:r>
              <a:rPr lang="en-US" sz="2800" dirty="0" smtClean="0">
                <a:latin typeface="Arial" pitchFamily="34" charset="0"/>
                <a:cs typeface="Arial" pitchFamily="34" charset="0"/>
              </a:rPr>
              <a:t>In 2 </a:t>
            </a:r>
            <a:r>
              <a:rPr lang="en-US" sz="2800" dirty="0" err="1" smtClean="0">
                <a:latin typeface="Arial" pitchFamily="34" charset="0"/>
                <a:cs typeface="Arial" pitchFamily="34" charset="0"/>
              </a:rPr>
              <a:t>màu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riêng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bộ</a:t>
            </a:r>
            <a:r>
              <a:rPr lang="en-US" sz="2800" dirty="0" smtClean="0">
                <a:latin typeface="Arial" pitchFamily="34" charset="0"/>
                <a:cs typeface="Arial" pitchFamily="34" charset="0"/>
              </a:rPr>
              <a:t> </a:t>
            </a:r>
            <a:r>
              <a:rPr lang="en-US" sz="2800" i="1" dirty="0" err="1" smtClean="0">
                <a:latin typeface="Arial" pitchFamily="34" charset="0"/>
                <a:cs typeface="Arial" pitchFamily="34" charset="0"/>
              </a:rPr>
              <a:t>Tiếng</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Việt</a:t>
            </a:r>
            <a:r>
              <a:rPr lang="en-US" sz="2800" i="1" dirty="0" smtClean="0">
                <a:latin typeface="Arial" pitchFamily="34" charset="0"/>
                <a:cs typeface="Arial" pitchFamily="34" charset="0"/>
              </a:rPr>
              <a:t> </a:t>
            </a:r>
            <a:r>
              <a:rPr lang="en-US" sz="2800" dirty="0" err="1" smtClean="0">
                <a:latin typeface="Arial" pitchFamily="34" charset="0"/>
                <a:cs typeface="Arial" pitchFamily="34" charset="0"/>
              </a:rPr>
              <a:t>lớp</a:t>
            </a:r>
            <a:r>
              <a:rPr lang="en-US" sz="2800" dirty="0" smtClean="0">
                <a:latin typeface="Arial" pitchFamily="34" charset="0"/>
                <a:cs typeface="Arial" pitchFamily="34" charset="0"/>
              </a:rPr>
              <a:t> 1 in 4 </a:t>
            </a:r>
            <a:r>
              <a:rPr lang="en-US" sz="2800" dirty="0" err="1" smtClean="0">
                <a:latin typeface="Arial" pitchFamily="34" charset="0"/>
                <a:cs typeface="Arial" pitchFamily="34" charset="0"/>
              </a:rPr>
              <a:t>màu</a:t>
            </a:r>
            <a:r>
              <a:rPr lang="en-US" sz="2800" dirty="0" smtClean="0">
                <a:latin typeface="Arial" pitchFamily="34" charset="0"/>
                <a:cs typeface="Arial" pitchFamily="34" charset="0"/>
              </a:rPr>
              <a:t>. </a:t>
            </a:r>
          </a:p>
          <a:p>
            <a:pPr marL="360000" algn="just">
              <a:spcBef>
                <a:spcPts val="1200"/>
              </a:spcBef>
              <a:spcAft>
                <a:spcPts val="600"/>
              </a:spcAft>
            </a:pP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hình</a:t>
            </a:r>
            <a:r>
              <a:rPr lang="en-US" sz="2800" dirty="0">
                <a:latin typeface="Arial" pitchFamily="34" charset="0"/>
                <a:cs typeface="Arial" pitchFamily="34" charset="0"/>
              </a:rPr>
              <a:t> </a:t>
            </a:r>
            <a:r>
              <a:rPr lang="en-US" sz="2800" dirty="0" err="1">
                <a:latin typeface="Arial" pitchFamily="34" charset="0"/>
                <a:cs typeface="Arial" pitchFamily="34" charset="0"/>
              </a:rPr>
              <a:t>ảnh</a:t>
            </a:r>
            <a:r>
              <a:rPr lang="en-US" sz="2800" dirty="0">
                <a:latin typeface="Arial" pitchFamily="34" charset="0"/>
                <a:cs typeface="Arial" pitchFamily="34" charset="0"/>
              </a:rPr>
              <a:t> </a:t>
            </a:r>
            <a:r>
              <a:rPr lang="en-US" sz="2800" dirty="0" smtClean="0">
                <a:latin typeface="Arial" pitchFamily="34" charset="0"/>
                <a:cs typeface="Arial" pitchFamily="34" charset="0"/>
              </a:rPr>
              <a:t>minh </a:t>
            </a:r>
            <a:r>
              <a:rPr lang="en-US" sz="2800" dirty="0" err="1" smtClean="0">
                <a:latin typeface="Arial" pitchFamily="34" charset="0"/>
                <a:cs typeface="Arial" pitchFamily="34" charset="0"/>
              </a:rPr>
              <a:t>hoạ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sinh</a:t>
            </a:r>
            <a:r>
              <a:rPr lang="en-US" sz="2800" dirty="0" smtClean="0">
                <a:latin typeface="Arial" pitchFamily="34" charset="0"/>
                <a:cs typeface="Arial" pitchFamily="34" charset="0"/>
              </a:rPr>
              <a:t> </a:t>
            </a:r>
            <a:r>
              <a:rPr lang="vi-VN" sz="2800" dirty="0">
                <a:latin typeface="Arial" pitchFamily="34" charset="0"/>
                <a:cs typeface="Arial" pitchFamily="34" charset="0"/>
              </a:rPr>
              <a:t>động</a:t>
            </a:r>
            <a:r>
              <a:rPr lang="en-US" sz="2800" dirty="0">
                <a:latin typeface="Arial" pitchFamily="34" charset="0"/>
                <a:cs typeface="Arial" pitchFamily="34" charset="0"/>
              </a:rPr>
              <a:t>, </a:t>
            </a:r>
            <a:r>
              <a:rPr lang="en-US" sz="2800" dirty="0" err="1" smtClean="0">
                <a:latin typeface="Arial" pitchFamily="34" charset="0"/>
                <a:cs typeface="Arial" pitchFamily="34" charset="0"/>
              </a:rPr>
              <a:t>hấp</a:t>
            </a:r>
            <a:r>
              <a:rPr lang="en-US" sz="2800" dirty="0">
                <a:latin typeface="Arial" pitchFamily="34" charset="0"/>
                <a:cs typeface="Arial" pitchFamily="34" charset="0"/>
              </a:rPr>
              <a:t> </a:t>
            </a:r>
            <a:r>
              <a:rPr lang="en-US" sz="2800" dirty="0" err="1" smtClean="0">
                <a:latin typeface="Arial" pitchFamily="34" charset="0"/>
                <a:cs typeface="Arial" pitchFamily="34" charset="0"/>
              </a:rPr>
              <a:t>dẫn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phù</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hợp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lứa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tuổi</a:t>
            </a:r>
            <a:r>
              <a:rPr lang="en-US" sz="2800" dirty="0" smtClean="0">
                <a:latin typeface="Arial" pitchFamily="34" charset="0"/>
                <a:cs typeface="Arial" pitchFamily="34" charset="0"/>
              </a:rPr>
              <a:t>.</a:t>
            </a:r>
          </a:p>
          <a:p>
            <a:pPr marL="360000" algn="just">
              <a:spcBef>
                <a:spcPts val="1200"/>
              </a:spcBef>
              <a:spcAft>
                <a:spcPts val="600"/>
              </a:spcAft>
            </a:pP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dưới</a:t>
            </a:r>
            <a:r>
              <a:rPr lang="en-US" sz="2800" dirty="0" smtClean="0">
                <a:latin typeface="Arial" pitchFamily="34" charset="0"/>
                <a:cs typeface="Arial" pitchFamily="34" charset="0"/>
              </a:rPr>
              <a:t> 50 </a:t>
            </a:r>
            <a:r>
              <a:rPr lang="en-US" sz="2800" dirty="0" err="1" smtClean="0">
                <a:latin typeface="Arial" pitchFamily="34" charset="0"/>
                <a:cs typeface="Arial" pitchFamily="34" charset="0"/>
              </a:rPr>
              <a:t>trang</a:t>
            </a:r>
            <a:r>
              <a:rPr lang="en-US" sz="2800" dirty="0" smtClean="0">
                <a:latin typeface="Arial" pitchFamily="34" charset="0"/>
                <a:cs typeface="Arial" pitchFamily="34" charset="0"/>
              </a:rPr>
              <a:t>/1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kì</a:t>
            </a:r>
            <a:r>
              <a:rPr lang="en-US" sz="2800" dirty="0" smtClean="0">
                <a:latin typeface="Arial" pitchFamily="34" charset="0"/>
                <a:cs typeface="Arial" pitchFamily="34" charset="0"/>
              </a:rPr>
              <a:t>/1 </a:t>
            </a:r>
            <a:r>
              <a:rPr lang="en-US" sz="2800" dirty="0" err="1" smtClean="0">
                <a:latin typeface="Arial" pitchFamily="34" charset="0"/>
                <a:cs typeface="Arial" pitchFamily="34" charset="0"/>
              </a:rPr>
              <a:t>cuốn</a:t>
            </a:r>
            <a:r>
              <a:rPr lang="en-US" sz="2800" dirty="0" smtClean="0">
                <a:latin typeface="Arial" pitchFamily="34" charset="0"/>
                <a:cs typeface="Arial" pitchFamily="34" charset="0"/>
              </a:rPr>
              <a:t>.</a:t>
            </a:r>
          </a:p>
          <a:p>
            <a:pPr marL="360000" algn="just">
              <a:spcBef>
                <a:spcPts val="1200"/>
              </a:spcBef>
              <a:spcAft>
                <a:spcPts val="600"/>
              </a:spcAft>
            </a:pPr>
            <a:r>
              <a:rPr lang="en-US" sz="2800" dirty="0" smtClean="0"/>
              <a:t> </a:t>
            </a:r>
            <a:r>
              <a:rPr lang="en-US" sz="2800" dirty="0" err="1" smtClean="0"/>
              <a:t>Có</a:t>
            </a:r>
            <a:r>
              <a:rPr lang="en-US" sz="2800" dirty="0" smtClean="0"/>
              <a:t> </a:t>
            </a:r>
            <a:r>
              <a:rPr lang="en-US" sz="2800" dirty="0" err="1" smtClean="0"/>
              <a:t>nhiều</a:t>
            </a:r>
            <a:r>
              <a:rPr lang="en-US" sz="2800" dirty="0" smtClean="0"/>
              <a:t> </a:t>
            </a:r>
            <a:r>
              <a:rPr lang="en-US" sz="2800" dirty="0" err="1" smtClean="0"/>
              <a:t>bài</a:t>
            </a:r>
            <a:r>
              <a:rPr lang="en-US" sz="2800" dirty="0" smtClean="0"/>
              <a:t> </a:t>
            </a:r>
            <a:r>
              <a:rPr lang="en-US" sz="2800" dirty="0" err="1" smtClean="0"/>
              <a:t>toán</a:t>
            </a:r>
            <a:r>
              <a:rPr lang="en-US" sz="2800" dirty="0"/>
              <a:t> </a:t>
            </a:r>
            <a:r>
              <a:rPr lang="en-US" sz="2800" dirty="0" err="1" smtClean="0"/>
              <a:t>vận</a:t>
            </a:r>
            <a:r>
              <a:rPr lang="en-US" sz="2800" dirty="0"/>
              <a:t> </a:t>
            </a:r>
            <a:r>
              <a:rPr lang="en-US" sz="2800" dirty="0" err="1" smtClean="0"/>
              <a:t>dụng</a:t>
            </a:r>
            <a:r>
              <a:rPr lang="en-US" sz="2800" dirty="0"/>
              <a:t> </a:t>
            </a:r>
            <a:r>
              <a:rPr lang="en-US" sz="2800" err="1" smtClean="0"/>
              <a:t>thực</a:t>
            </a:r>
            <a:r>
              <a:rPr lang="en-US" sz="2800"/>
              <a:t> </a:t>
            </a:r>
            <a:r>
              <a:rPr lang="en-US" sz="2800" smtClean="0"/>
              <a:t>tiễn đời sống </a:t>
            </a:r>
            <a:r>
              <a:rPr lang="en-US" sz="2800" dirty="0" err="1" smtClean="0"/>
              <a:t>và</a:t>
            </a:r>
            <a:r>
              <a:rPr lang="en-US" sz="2800" dirty="0" smtClean="0"/>
              <a:t> </a:t>
            </a:r>
            <a:r>
              <a:rPr lang="en-US" sz="2800" dirty="0" err="1" smtClean="0"/>
              <a:t>các</a:t>
            </a:r>
            <a:r>
              <a:rPr lang="en-US" sz="2800" dirty="0" smtClean="0"/>
              <a:t> </a:t>
            </a:r>
            <a:r>
              <a:rPr lang="en-US" sz="2800" dirty="0" err="1" smtClean="0"/>
              <a:t>câu</a:t>
            </a:r>
            <a:r>
              <a:rPr lang="en-US" sz="2800" dirty="0" smtClean="0"/>
              <a:t> </a:t>
            </a:r>
            <a:r>
              <a:rPr lang="en-US" sz="2800" dirty="0" err="1" smtClean="0"/>
              <a:t>chuyện</a:t>
            </a:r>
            <a:r>
              <a:rPr lang="en-US" sz="2800" dirty="0" smtClean="0"/>
              <a:t> </a:t>
            </a:r>
            <a:r>
              <a:rPr lang="en-US" sz="2800" dirty="0" err="1" smtClean="0"/>
              <a:t>toán</a:t>
            </a:r>
            <a:r>
              <a:rPr lang="en-US" sz="2800" dirty="0" smtClean="0"/>
              <a:t> </a:t>
            </a:r>
            <a:r>
              <a:rPr lang="en-US" sz="2800" dirty="0" err="1" smtClean="0"/>
              <a:t>học</a:t>
            </a:r>
            <a:r>
              <a:rPr lang="en-US" sz="2800" dirty="0" smtClean="0"/>
              <a:t> </a:t>
            </a:r>
            <a:r>
              <a:rPr lang="en-US" sz="2800" dirty="0" err="1" smtClean="0"/>
              <a:t>thú</a:t>
            </a:r>
            <a:r>
              <a:rPr lang="en-US" sz="2800" dirty="0" smtClean="0"/>
              <a:t> </a:t>
            </a:r>
            <a:r>
              <a:rPr lang="en-US" sz="2800" dirty="0" err="1" smtClean="0"/>
              <a:t>vị</a:t>
            </a:r>
            <a:r>
              <a:rPr lang="en-US" sz="2800" dirty="0" smtClean="0"/>
              <a:t>.</a:t>
            </a:r>
          </a:p>
          <a:p>
            <a:pPr algn="just">
              <a:spcBef>
                <a:spcPts val="1200"/>
              </a:spcBef>
              <a:spcAft>
                <a:spcPts val="600"/>
              </a:spcAft>
            </a:pPr>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xmlns="" val="37143325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ircle(in)">
                                      <p:cBhvr>
                                        <p:cTn id="16" dur="2000"/>
                                        <p:tgtEl>
                                          <p:spTgt spid="6">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circle(in)">
                                      <p:cBhvr>
                                        <p:cTn id="19" dur="2000"/>
                                        <p:tgtEl>
                                          <p:spTgt spid="6">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ircle(in)">
                                      <p:cBhvr>
                                        <p:cTn id="2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00174"/>
            <a:ext cx="8548982" cy="3763962"/>
          </a:xfrm>
        </p:spPr>
        <p:txBody>
          <a:bodyPr>
            <a:normAutofit/>
          </a:bodyPr>
          <a:lstStyle/>
          <a:p>
            <a:r>
              <a:rPr lang="en-US" sz="6000" b="1" dirty="0" smtClean="0">
                <a:solidFill>
                  <a:srgbClr val="FF0000"/>
                </a:solidFill>
              </a:rPr>
              <a:t>TRÂN TRỌNG CẢM ƠN! </a:t>
            </a:r>
            <a:endParaRPr lang="en-US" sz="6000" b="1" dirty="0">
              <a:solidFill>
                <a:srgbClr val="FF0000"/>
              </a:solidFill>
            </a:endParaRPr>
          </a:p>
        </p:txBody>
      </p:sp>
      <p:sp>
        <p:nvSpPr>
          <p:cNvPr id="4" name="Slide Number Placeholder 3"/>
          <p:cNvSpPr>
            <a:spLocks noGrp="1"/>
          </p:cNvSpPr>
          <p:nvPr>
            <p:ph type="sldNum" sz="quarter" idx="12"/>
          </p:nvPr>
        </p:nvSpPr>
        <p:spPr/>
        <p:txBody>
          <a:bodyPr/>
          <a:lstStyle/>
          <a:p>
            <a:fld id="{0D7EE9ED-E13F-486F-A80D-5D2F3DC51E47}" type="slidenum">
              <a:rPr lang="en-US" smtClean="0"/>
              <a:pPr/>
              <a:t>43</a:t>
            </a:fld>
            <a:endParaRPr lang="en-US"/>
          </a:p>
        </p:txBody>
      </p:sp>
    </p:spTree>
    <p:extLst>
      <p:ext uri="{BB962C8B-B14F-4D97-AF65-F5344CB8AC3E}">
        <p14:creationId xmlns:p14="http://schemas.microsoft.com/office/powerpoint/2010/main" xmlns="" val="324905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vi-VN" b="1" i="1" dirty="0" smtClean="0">
                <a:solidFill>
                  <a:srgbClr val="0070C0"/>
                </a:solidFill>
              </a:rPr>
              <a:t>Bài </a:t>
            </a:r>
            <a:r>
              <a:rPr lang="vi-VN" b="1" i="1" dirty="0">
                <a:solidFill>
                  <a:srgbClr val="0070C0"/>
                </a:solidFill>
              </a:rPr>
              <a:t>kiểm tra định kì </a:t>
            </a:r>
            <a:r>
              <a:rPr lang="vi-VN" b="1" dirty="0"/>
              <a:t>được giáo viên sửa lỗi, nhận xét, được đánh giá theo thang điểm 10, không cho điểm 0, không cho điểm thập phân và</a:t>
            </a:r>
            <a:r>
              <a:rPr lang="en-US" b="1" dirty="0"/>
              <a:t> </a:t>
            </a:r>
            <a:r>
              <a:rPr lang="vi-VN" b="1" dirty="0"/>
              <a:t>trả cho học sin</a:t>
            </a:r>
            <a:r>
              <a:rPr lang="en-US" b="1" dirty="0" smtClean="0"/>
              <a:t>h.</a:t>
            </a:r>
          </a:p>
          <a:p>
            <a:r>
              <a:rPr lang="vi-VN" b="1" i="1" dirty="0" smtClean="0">
                <a:solidFill>
                  <a:srgbClr val="0070C0"/>
                </a:solidFill>
              </a:rPr>
              <a:t>Đề </a:t>
            </a:r>
            <a:r>
              <a:rPr lang="vi-VN" b="1" i="1" dirty="0">
                <a:solidFill>
                  <a:srgbClr val="0070C0"/>
                </a:solidFill>
              </a:rPr>
              <a:t>kiểm tra định kì </a:t>
            </a:r>
            <a:r>
              <a:rPr lang="vi-VN" b="1" dirty="0"/>
              <a:t>phù hợp chuẩn kiến thức, </a:t>
            </a:r>
            <a:r>
              <a:rPr lang="vi-VN" b="1" dirty="0" smtClean="0"/>
              <a:t>kĩ </a:t>
            </a:r>
            <a:r>
              <a:rPr lang="vi-VN" b="1" dirty="0"/>
              <a:t>năng và</a:t>
            </a:r>
            <a:r>
              <a:rPr lang="vi-VN" b="1" dirty="0">
                <a:solidFill>
                  <a:srgbClr val="FF0000"/>
                </a:solidFill>
              </a:rPr>
              <a:t> định hướng phát triển năng lực </a:t>
            </a:r>
            <a:r>
              <a:rPr lang="vi-VN" b="1" dirty="0"/>
              <a:t>gồm các bài tập được thiết kế theo bốn mức độ sau:</a:t>
            </a:r>
            <a:r>
              <a:rPr lang="en-US" b="1" dirty="0"/>
              <a:t/>
            </a:r>
            <a:br>
              <a:rPr lang="en-US" b="1" dirty="0"/>
            </a:br>
            <a:endParaRPr lang="en-US" dirty="0"/>
          </a:p>
        </p:txBody>
      </p:sp>
      <p:sp>
        <p:nvSpPr>
          <p:cNvPr id="4" name="Slide Number Placeholder 3"/>
          <p:cNvSpPr>
            <a:spLocks noGrp="1"/>
          </p:cNvSpPr>
          <p:nvPr>
            <p:ph type="sldNum" sz="quarter" idx="12"/>
          </p:nvPr>
        </p:nvSpPr>
        <p:spPr/>
        <p:txBody>
          <a:bodyPr/>
          <a:lstStyle/>
          <a:p>
            <a:fld id="{0D7EE9ED-E13F-486F-A80D-5D2F3DC51E47}" type="slidenum">
              <a:rPr lang="en-US" smtClean="0"/>
              <a:pPr/>
              <a:t>5</a:t>
            </a:fld>
            <a:endParaRPr lang="en-US"/>
          </a:p>
        </p:txBody>
      </p:sp>
    </p:spTree>
    <p:extLst>
      <p:ext uri="{BB962C8B-B14F-4D97-AF65-F5344CB8AC3E}">
        <p14:creationId xmlns:p14="http://schemas.microsoft.com/office/powerpoint/2010/main" xmlns="" val="184125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507288" cy="5411688"/>
          </a:xfrm>
        </p:spPr>
        <p:txBody>
          <a:bodyPr>
            <a:normAutofit fontScale="70000" lnSpcReduction="20000"/>
          </a:bodyPr>
          <a:lstStyle/>
          <a:p>
            <a:pPr>
              <a:lnSpc>
                <a:spcPct val="130000"/>
              </a:lnSpc>
              <a:spcBef>
                <a:spcPts val="600"/>
              </a:spcBef>
              <a:spcAft>
                <a:spcPts val="200"/>
              </a:spcAft>
            </a:pPr>
            <a:r>
              <a:rPr lang="vi-VN" b="1" dirty="0">
                <a:solidFill>
                  <a:srgbClr val="C00000"/>
                </a:solidFill>
              </a:rPr>
              <a:t>Mức 1: Nhận biết </a:t>
            </a:r>
            <a:r>
              <a:rPr lang="vi-VN" b="1" dirty="0"/>
              <a:t>(nhắc lại được kiến thức, kĩ năng đã học</a:t>
            </a:r>
            <a:r>
              <a:rPr lang="vi-VN" b="1" dirty="0" smtClean="0"/>
              <a:t>)</a:t>
            </a:r>
            <a:endParaRPr lang="en-US" b="1" dirty="0" smtClean="0"/>
          </a:p>
          <a:p>
            <a:pPr>
              <a:lnSpc>
                <a:spcPct val="130000"/>
              </a:lnSpc>
              <a:spcBef>
                <a:spcPts val="600"/>
              </a:spcBef>
              <a:spcAft>
                <a:spcPts val="200"/>
              </a:spcAft>
            </a:pPr>
            <a:r>
              <a:rPr lang="vi-VN" b="1" dirty="0" smtClean="0">
                <a:solidFill>
                  <a:srgbClr val="C00000"/>
                </a:solidFill>
              </a:rPr>
              <a:t>Mức </a:t>
            </a:r>
            <a:r>
              <a:rPr lang="vi-VN" b="1" dirty="0">
                <a:solidFill>
                  <a:srgbClr val="C00000"/>
                </a:solidFill>
              </a:rPr>
              <a:t>2: Thông hiểu </a:t>
            </a:r>
            <a:r>
              <a:rPr lang="vi-VN" b="1" dirty="0"/>
              <a:t>(có khả năng trình bày, giải thích </a:t>
            </a:r>
            <a:r>
              <a:rPr lang="vi-VN" b="1" dirty="0" smtClean="0"/>
              <a:t>được </a:t>
            </a:r>
            <a:r>
              <a:rPr lang="vi-VN" b="1" dirty="0"/>
              <a:t>kiến thức theo cách hiểu của riêng mình</a:t>
            </a:r>
            <a:r>
              <a:rPr lang="vi-VN" b="1" dirty="0" smtClean="0"/>
              <a:t>)</a:t>
            </a:r>
            <a:endParaRPr lang="en-US" b="1" dirty="0" smtClean="0"/>
          </a:p>
          <a:p>
            <a:pPr>
              <a:lnSpc>
                <a:spcPct val="130000"/>
              </a:lnSpc>
              <a:spcBef>
                <a:spcPts val="600"/>
              </a:spcBef>
              <a:spcAft>
                <a:spcPts val="200"/>
              </a:spcAft>
            </a:pPr>
            <a:r>
              <a:rPr lang="vi-VN" b="1" dirty="0" smtClean="0">
                <a:solidFill>
                  <a:srgbClr val="C00000"/>
                </a:solidFill>
              </a:rPr>
              <a:t>Mức </a:t>
            </a:r>
            <a:r>
              <a:rPr lang="vi-VN" b="1" dirty="0">
                <a:solidFill>
                  <a:srgbClr val="C00000"/>
                </a:solidFill>
              </a:rPr>
              <a:t>3: Vận </a:t>
            </a:r>
            <a:r>
              <a:rPr lang="vi-VN" b="1" dirty="0" smtClean="0">
                <a:solidFill>
                  <a:srgbClr val="C00000"/>
                </a:solidFill>
              </a:rPr>
              <a:t>dụng </a:t>
            </a:r>
            <a:r>
              <a:rPr lang="vi-VN" b="1" dirty="0"/>
              <a:t>(có khả năng vận dụng kiến </a:t>
            </a:r>
            <a:r>
              <a:rPr lang="vi-VN" b="1" dirty="0" smtClean="0"/>
              <a:t>thức</a:t>
            </a:r>
            <a:r>
              <a:rPr lang="en-US" b="1" dirty="0" smtClean="0"/>
              <a:t> </a:t>
            </a:r>
            <a:r>
              <a:rPr lang="en-US" b="1" dirty="0" err="1" smtClean="0"/>
              <a:t>giải</a:t>
            </a:r>
            <a:r>
              <a:rPr lang="en-US" b="1" dirty="0" smtClean="0"/>
              <a:t> </a:t>
            </a:r>
            <a:r>
              <a:rPr lang="vi-VN" b="1" dirty="0" smtClean="0"/>
              <a:t>quyết </a:t>
            </a:r>
            <a:r>
              <a:rPr lang="vi-VN" b="1" dirty="0"/>
              <a:t>những vấn đề quen thuộc tương tự trong bài học</a:t>
            </a:r>
            <a:r>
              <a:rPr lang="en-US" b="1" dirty="0"/>
              <a:t> vào</a:t>
            </a:r>
            <a:r>
              <a:rPr lang="vi-VN" b="1" dirty="0"/>
              <a:t> cuộc sống</a:t>
            </a:r>
            <a:r>
              <a:rPr lang="vi-VN" b="1" dirty="0" smtClean="0"/>
              <a:t>)</a:t>
            </a:r>
            <a:endParaRPr lang="en-US" b="1" dirty="0" smtClean="0"/>
          </a:p>
          <a:p>
            <a:pPr>
              <a:lnSpc>
                <a:spcPct val="130000"/>
              </a:lnSpc>
              <a:spcBef>
                <a:spcPts val="600"/>
              </a:spcBef>
              <a:spcAft>
                <a:spcPts val="200"/>
              </a:spcAft>
            </a:pPr>
            <a:r>
              <a:rPr lang="vi-VN" b="1" dirty="0" smtClean="0">
                <a:solidFill>
                  <a:srgbClr val="C00000"/>
                </a:solidFill>
              </a:rPr>
              <a:t>Mức </a:t>
            </a:r>
            <a:r>
              <a:rPr lang="vi-VN" b="1" dirty="0">
                <a:solidFill>
                  <a:srgbClr val="C00000"/>
                </a:solidFill>
              </a:rPr>
              <a:t>4: </a:t>
            </a:r>
            <a:r>
              <a:rPr lang="vi-VN" b="1" dirty="0" smtClean="0">
                <a:solidFill>
                  <a:srgbClr val="C00000"/>
                </a:solidFill>
              </a:rPr>
              <a:t>Phản </a:t>
            </a:r>
            <a:r>
              <a:rPr lang="vi-VN" b="1" dirty="0">
                <a:solidFill>
                  <a:srgbClr val="C00000"/>
                </a:solidFill>
              </a:rPr>
              <a:t>hồi và phát triển </a:t>
            </a:r>
            <a:r>
              <a:rPr lang="vi-VN" b="1" dirty="0"/>
              <a:t>(có khả năng vận dụng kiến thức, </a:t>
            </a:r>
            <a:r>
              <a:rPr lang="vi-VN" b="1" dirty="0" smtClean="0"/>
              <a:t>k</a:t>
            </a:r>
            <a:r>
              <a:rPr lang="en-US" b="1" dirty="0" smtClean="0"/>
              <a:t>ĩ</a:t>
            </a:r>
            <a:r>
              <a:rPr lang="vi-VN" b="1" dirty="0" smtClean="0"/>
              <a:t> </a:t>
            </a:r>
            <a:r>
              <a:rPr lang="vi-VN" b="1" dirty="0"/>
              <a:t>năng đã học để giải quyết những vấn đề mới </a:t>
            </a:r>
            <a:r>
              <a:rPr lang="vi-VN" b="1" dirty="0" smtClean="0"/>
              <a:t>g</a:t>
            </a:r>
            <a:r>
              <a:rPr lang="en-US" b="1" dirty="0" smtClean="0"/>
              <a:t>ặ</a:t>
            </a:r>
            <a:r>
              <a:rPr lang="vi-VN" b="1" dirty="0" smtClean="0"/>
              <a:t>p </a:t>
            </a:r>
            <a:r>
              <a:rPr lang="vi-VN" b="1" dirty="0"/>
              <a:t>trong cuộc sống, xã hội hoặc đưa ra những phản hỗi hợp lí trong cuộc sống một cách linh hoạt</a:t>
            </a:r>
            <a:r>
              <a:rPr lang="vi-VN" b="1" dirty="0" smtClean="0"/>
              <a:t>).</a:t>
            </a:r>
            <a:endParaRPr lang="en-US" b="1" dirty="0" smtClean="0"/>
          </a:p>
          <a:p>
            <a:pPr>
              <a:lnSpc>
                <a:spcPct val="130000"/>
              </a:lnSpc>
              <a:spcBef>
                <a:spcPts val="600"/>
              </a:spcBef>
              <a:spcAft>
                <a:spcPts val="200"/>
              </a:spcAft>
            </a:pPr>
            <a:r>
              <a:rPr lang="vi-VN" b="1" dirty="0" smtClean="0">
                <a:solidFill>
                  <a:srgbClr val="C00000"/>
                </a:solidFill>
              </a:rPr>
              <a:t>Câu </a:t>
            </a:r>
            <a:r>
              <a:rPr lang="vi-VN" b="1" dirty="0">
                <a:solidFill>
                  <a:srgbClr val="C00000"/>
                </a:solidFill>
              </a:rPr>
              <a:t>hỏi nảy sinh ở đây</a:t>
            </a:r>
            <a:r>
              <a:rPr lang="en-US" b="1" dirty="0">
                <a:solidFill>
                  <a:srgbClr val="C00000"/>
                </a:solidFill>
              </a:rPr>
              <a:t> là</a:t>
            </a:r>
            <a:r>
              <a:rPr lang="vi-VN" b="1" dirty="0">
                <a:solidFill>
                  <a:srgbClr val="C00000"/>
                </a:solidFill>
              </a:rPr>
              <a:t>: </a:t>
            </a:r>
            <a:r>
              <a:rPr lang="vi-VN" b="1" dirty="0"/>
              <a:t>Thiết kế một </a:t>
            </a:r>
            <a:r>
              <a:rPr lang="vi-VN" b="1" dirty="0">
                <a:solidFill>
                  <a:srgbClr val="339933"/>
                </a:solidFill>
              </a:rPr>
              <a:t>đề kiểm tra để đánh giá năng lực</a:t>
            </a:r>
            <a:r>
              <a:rPr lang="vi-VN" b="1" dirty="0">
                <a:solidFill>
                  <a:schemeClr val="tx2">
                    <a:lumMod val="60000"/>
                    <a:lumOff val="40000"/>
                  </a:schemeClr>
                </a:solidFill>
              </a:rPr>
              <a:t> </a:t>
            </a:r>
            <a:r>
              <a:rPr lang="vi-VN" b="1" dirty="0"/>
              <a:t>của học sinh trong </a:t>
            </a:r>
            <a:r>
              <a:rPr lang="vi-VN" b="1" dirty="0" smtClean="0"/>
              <a:t>môn Toán </a:t>
            </a:r>
            <a:r>
              <a:rPr lang="vi-VN" b="1" dirty="0"/>
              <a:t>như thế nào</a:t>
            </a:r>
            <a:r>
              <a:rPr lang="vi-VN" b="1" dirty="0" smtClean="0"/>
              <a:t>?</a:t>
            </a:r>
            <a:endParaRPr lang="en-US" dirty="0"/>
          </a:p>
        </p:txBody>
      </p:sp>
      <p:sp>
        <p:nvSpPr>
          <p:cNvPr id="4" name="Slide Number Placeholder 3"/>
          <p:cNvSpPr>
            <a:spLocks noGrp="1"/>
          </p:cNvSpPr>
          <p:nvPr>
            <p:ph type="sldNum" sz="quarter" idx="12"/>
          </p:nvPr>
        </p:nvSpPr>
        <p:spPr/>
        <p:txBody>
          <a:bodyPr/>
          <a:lstStyle/>
          <a:p>
            <a:fld id="{0D7EE9ED-E13F-486F-A80D-5D2F3DC51E47}" type="slidenum">
              <a:rPr lang="en-US" smtClean="0"/>
              <a:pPr/>
              <a:t>6</a:t>
            </a:fld>
            <a:endParaRPr lang="en-US"/>
          </a:p>
        </p:txBody>
      </p:sp>
    </p:spTree>
    <p:extLst>
      <p:ext uri="{BB962C8B-B14F-4D97-AF65-F5344CB8AC3E}">
        <p14:creationId xmlns:p14="http://schemas.microsoft.com/office/powerpoint/2010/main" xmlns="" val="185219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066799"/>
          </a:xfrm>
        </p:spPr>
        <p:txBody>
          <a:bodyPr>
            <a:normAutofit fontScale="90000"/>
          </a:bodyPr>
          <a:lstStyle/>
          <a:p>
            <a:r>
              <a:rPr lang="en-US" b="1" dirty="0" smtClean="0">
                <a:solidFill>
                  <a:srgbClr val="FF0000"/>
                </a:solidFill>
              </a:rPr>
              <a:t>II. Vấn đề năng </a:t>
            </a:r>
            <a:r>
              <a:rPr lang="en-US" b="1" dirty="0" err="1" smtClean="0">
                <a:solidFill>
                  <a:srgbClr val="FF0000"/>
                </a:solidFill>
              </a:rPr>
              <a:t>lực</a:t>
            </a:r>
            <a:r>
              <a:rPr lang="en-US" b="1" dirty="0" smtClean="0">
                <a:solidFill>
                  <a:srgbClr val="FF0000"/>
                </a:solidFill>
              </a:rPr>
              <a:t> </a:t>
            </a:r>
            <a:br>
              <a:rPr lang="en-US" b="1" dirty="0" smtClean="0">
                <a:solidFill>
                  <a:srgbClr val="FF0000"/>
                </a:solidFill>
              </a:rPr>
            </a:br>
            <a:r>
              <a:rPr lang="en-US" b="1" dirty="0" err="1" smtClean="0">
                <a:solidFill>
                  <a:srgbClr val="FF0000"/>
                </a:solidFill>
              </a:rPr>
              <a:t>của</a:t>
            </a:r>
            <a:r>
              <a:rPr lang="en-US" b="1" dirty="0" smtClean="0">
                <a:solidFill>
                  <a:srgbClr val="FF0000"/>
                </a:solidFill>
              </a:rPr>
              <a:t> </a:t>
            </a:r>
            <a:r>
              <a:rPr lang="en-US" b="1" dirty="0" err="1" smtClean="0">
                <a:solidFill>
                  <a:srgbClr val="FF0000"/>
                </a:solidFill>
              </a:rPr>
              <a:t>học</a:t>
            </a:r>
            <a:r>
              <a:rPr lang="en-US" b="1" dirty="0" smtClean="0">
                <a:solidFill>
                  <a:srgbClr val="FF0000"/>
                </a:solidFill>
              </a:rPr>
              <a:t> sinh phổ thông</a:t>
            </a:r>
            <a:endParaRPr lang="en-US" b="1" dirty="0">
              <a:solidFill>
                <a:srgbClr val="FF0000"/>
              </a:solidFill>
            </a:endParaRPr>
          </a:p>
        </p:txBody>
      </p:sp>
      <p:sp>
        <p:nvSpPr>
          <p:cNvPr id="3" name="Subtitle 2"/>
          <p:cNvSpPr>
            <a:spLocks noGrp="1"/>
          </p:cNvSpPr>
          <p:nvPr>
            <p:ph type="subTitle" idx="1"/>
          </p:nvPr>
        </p:nvSpPr>
        <p:spPr>
          <a:xfrm>
            <a:off x="304800" y="1524000"/>
            <a:ext cx="8686800" cy="5181600"/>
          </a:xfrm>
        </p:spPr>
        <p:txBody>
          <a:bodyPr>
            <a:normAutofit fontScale="92500" lnSpcReduction="10000"/>
          </a:bodyPr>
          <a:lstStyle/>
          <a:p>
            <a:pPr lvl="2" algn="l"/>
            <a:r>
              <a:rPr lang="en-US" b="1" dirty="0">
                <a:solidFill>
                  <a:srgbClr val="C00000"/>
                </a:solidFill>
              </a:rPr>
              <a:t>Năng lực là gì? </a:t>
            </a:r>
            <a:r>
              <a:rPr lang="en-US" b="1" dirty="0" smtClean="0">
                <a:solidFill>
                  <a:schemeClr val="tx1"/>
                </a:solidFill>
              </a:rPr>
              <a:t>Hiện nay có nhiều cách trả lời cho câu hỏi</a:t>
            </a:r>
          </a:p>
          <a:p>
            <a:pPr lvl="2" algn="l"/>
            <a:r>
              <a:rPr lang="en-US" b="1" dirty="0" smtClean="0">
                <a:solidFill>
                  <a:schemeClr val="tx1"/>
                </a:solidFill>
              </a:rPr>
              <a:t>này. Cho đến nay </a:t>
            </a:r>
            <a:r>
              <a:rPr lang="vi-VN" b="1" dirty="0">
                <a:solidFill>
                  <a:schemeClr val="tx1"/>
                </a:solidFill>
              </a:rPr>
              <a:t>qua một số cuộc hội thảo cấp Quốc gia, </a:t>
            </a:r>
            <a:r>
              <a:rPr lang="en-US" b="1" dirty="0" smtClean="0">
                <a:solidFill>
                  <a:schemeClr val="tx1"/>
                </a:solidFill>
              </a:rPr>
              <a:t>đã </a:t>
            </a:r>
            <a:r>
              <a:rPr lang="en-US" b="1" dirty="0" smtClean="0">
                <a:solidFill>
                  <a:schemeClr val="tx1"/>
                </a:solidFill>
              </a:rPr>
              <a:t>đi đến thống nhất định nghĩa như sau:</a:t>
            </a:r>
          </a:p>
          <a:p>
            <a:pPr algn="l"/>
            <a:r>
              <a:rPr lang="en-US" b="1" i="1" dirty="0" smtClean="0">
                <a:solidFill>
                  <a:schemeClr val="tx1"/>
                </a:solidFill>
              </a:rPr>
              <a:t>	</a:t>
            </a:r>
            <a:r>
              <a:rPr lang="en-US" sz="3000" b="1" i="1" dirty="0" smtClean="0">
                <a:solidFill>
                  <a:schemeClr val="tx1"/>
                </a:solidFill>
              </a:rPr>
              <a:t>Năng lực là khả năng thực hiện thành công một hoạt động trong bối cảnh nhất định nhờ sự huy động tổng hợp các kiến thức, </a:t>
            </a:r>
            <a:r>
              <a:rPr lang="en-US" sz="3000" b="1" i="1" dirty="0" err="1" smtClean="0">
                <a:solidFill>
                  <a:schemeClr val="tx1"/>
                </a:solidFill>
              </a:rPr>
              <a:t>kĩ</a:t>
            </a:r>
            <a:r>
              <a:rPr lang="en-US" sz="3000" b="1" i="1" dirty="0" smtClean="0">
                <a:solidFill>
                  <a:schemeClr val="tx1"/>
                </a:solidFill>
              </a:rPr>
              <a:t> năng và các thuộc tính cá nhân khác như sự hứng thú, niềm tin, ý chí….</a:t>
            </a:r>
          </a:p>
          <a:p>
            <a:pPr algn="just"/>
            <a:r>
              <a:rPr lang="en-US" sz="3000" b="1" dirty="0" smtClean="0">
                <a:solidFill>
                  <a:schemeClr val="tx1"/>
                </a:solidFill>
              </a:rPr>
              <a:t>	Năng lực phân chia thành hai nhóm: </a:t>
            </a:r>
            <a:r>
              <a:rPr lang="en-US" sz="3000" b="1" dirty="0" err="1" smtClean="0">
                <a:solidFill>
                  <a:srgbClr val="FF0000"/>
                </a:solidFill>
              </a:rPr>
              <a:t>năng</a:t>
            </a:r>
            <a:r>
              <a:rPr lang="en-US" sz="3000" b="1" dirty="0" smtClean="0">
                <a:solidFill>
                  <a:srgbClr val="FF0000"/>
                </a:solidFill>
              </a:rPr>
              <a:t> lực chung</a:t>
            </a:r>
            <a:r>
              <a:rPr lang="en-US" sz="3000" b="1" dirty="0" smtClean="0">
                <a:solidFill>
                  <a:schemeClr val="tx1"/>
                </a:solidFill>
              </a:rPr>
              <a:t> và </a:t>
            </a:r>
            <a:r>
              <a:rPr lang="en-US" sz="3000" b="1" dirty="0" smtClean="0">
                <a:solidFill>
                  <a:srgbClr val="FF0000"/>
                </a:solidFill>
              </a:rPr>
              <a:t>năng lực đặc thù </a:t>
            </a:r>
            <a:r>
              <a:rPr lang="en-US" sz="3000" b="1" dirty="0" smtClean="0">
                <a:solidFill>
                  <a:schemeClr val="tx1"/>
                </a:solidFill>
              </a:rPr>
              <a:t>của mỗi môn học</a:t>
            </a:r>
          </a:p>
          <a:p>
            <a:pPr algn="l"/>
            <a:r>
              <a:rPr lang="en-US" sz="3000" b="1" i="1" dirty="0" smtClean="0">
                <a:solidFill>
                  <a:schemeClr val="tx1"/>
                </a:solidFill>
              </a:rPr>
              <a:t>	Năng lực của cá nhân được đánh giá qua phương thức và kết quả hoạt động của cá nhân đó khi giải quyết các vấn đề cụ thể của cuộc sống.</a:t>
            </a:r>
            <a:endParaRPr lang="en-US" sz="3000" b="1" dirty="0">
              <a:solidFill>
                <a:schemeClr val="tx1"/>
              </a:solidFill>
            </a:endParaRPr>
          </a:p>
        </p:txBody>
      </p:sp>
      <p:sp>
        <p:nvSpPr>
          <p:cNvPr id="5" name="Slide Number Placeholder 4"/>
          <p:cNvSpPr>
            <a:spLocks noGrp="1"/>
          </p:cNvSpPr>
          <p:nvPr>
            <p:ph type="sldNum" sz="quarter" idx="12"/>
          </p:nvPr>
        </p:nvSpPr>
        <p:spPr/>
        <p:txBody>
          <a:bodyPr/>
          <a:lstStyle/>
          <a:p>
            <a:fld id="{0D7EE9ED-E13F-486F-A80D-5D2F3DC51E47}" type="slidenum">
              <a:rPr lang="en-US" smtClean="0"/>
              <a:pPr/>
              <a:t>7</a:t>
            </a:fld>
            <a:endParaRPr lang="en-US"/>
          </a:p>
        </p:txBody>
      </p:sp>
    </p:spTree>
    <p:extLst>
      <p:ext uri="{BB962C8B-B14F-4D97-AF65-F5344CB8AC3E}">
        <p14:creationId xmlns:p14="http://schemas.microsoft.com/office/powerpoint/2010/main" xmlns="" val="36679354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599"/>
            <a:ext cx="8807896" cy="6546273"/>
          </a:xfrm>
        </p:spPr>
        <p:txBody>
          <a:bodyPr>
            <a:normAutofit fontScale="92500" lnSpcReduction="10000"/>
          </a:bodyPr>
          <a:lstStyle/>
          <a:p>
            <a:pPr algn="l"/>
            <a:r>
              <a:rPr lang="en-US" b="1" i="1" dirty="0" err="1" smtClean="0">
                <a:solidFill>
                  <a:srgbClr val="C00000"/>
                </a:solidFill>
              </a:rPr>
              <a:t>Tám</a:t>
            </a:r>
            <a:r>
              <a:rPr lang="en-US" b="1" i="1" dirty="0" smtClean="0">
                <a:solidFill>
                  <a:srgbClr val="C00000"/>
                </a:solidFill>
              </a:rPr>
              <a:t> </a:t>
            </a:r>
            <a:r>
              <a:rPr lang="en-US" b="1" i="1" dirty="0">
                <a:solidFill>
                  <a:srgbClr val="C00000"/>
                </a:solidFill>
              </a:rPr>
              <a:t>năng lực chung </a:t>
            </a:r>
            <a:r>
              <a:rPr lang="en-US" b="1" dirty="0">
                <a:solidFill>
                  <a:srgbClr val="C00000"/>
                </a:solidFill>
              </a:rPr>
              <a:t>được xác </a:t>
            </a:r>
            <a:r>
              <a:rPr lang="en-US" b="1" dirty="0" err="1">
                <a:solidFill>
                  <a:srgbClr val="C00000"/>
                </a:solidFill>
              </a:rPr>
              <a:t>định</a:t>
            </a:r>
            <a:r>
              <a:rPr lang="en-US" b="1" dirty="0">
                <a:solidFill>
                  <a:srgbClr val="C00000"/>
                </a:solidFill>
              </a:rPr>
              <a:t> </a:t>
            </a:r>
            <a:r>
              <a:rPr lang="en-US" b="1" dirty="0" err="1" smtClean="0">
                <a:solidFill>
                  <a:srgbClr val="C00000"/>
                </a:solidFill>
              </a:rPr>
              <a:t>là</a:t>
            </a:r>
            <a:r>
              <a:rPr lang="en-US" b="1" dirty="0" smtClean="0">
                <a:solidFill>
                  <a:srgbClr val="C00000"/>
                </a:solidFill>
              </a:rPr>
              <a:t>:</a:t>
            </a:r>
            <a:endParaRPr lang="en-US" b="1" dirty="0">
              <a:solidFill>
                <a:srgbClr val="C00000"/>
              </a:solidFill>
            </a:endParaRPr>
          </a:p>
          <a:p>
            <a:pPr lvl="0" algn="l"/>
            <a:r>
              <a:rPr lang="en-US" b="1" dirty="0" smtClean="0">
                <a:solidFill>
                  <a:schemeClr val="tx1"/>
                </a:solidFill>
              </a:rPr>
              <a:t>	1. Năng </a:t>
            </a:r>
            <a:r>
              <a:rPr lang="en-US" b="1" dirty="0">
                <a:solidFill>
                  <a:schemeClr val="tx1"/>
                </a:solidFill>
              </a:rPr>
              <a:t>lực tự học</a:t>
            </a:r>
          </a:p>
          <a:p>
            <a:pPr lvl="0" algn="l"/>
            <a:r>
              <a:rPr lang="en-US" b="1" dirty="0" smtClean="0">
                <a:solidFill>
                  <a:schemeClr val="tx1"/>
                </a:solidFill>
              </a:rPr>
              <a:t>	2. Năng </a:t>
            </a:r>
            <a:r>
              <a:rPr lang="en-US" b="1" dirty="0">
                <a:solidFill>
                  <a:schemeClr val="tx1"/>
                </a:solidFill>
              </a:rPr>
              <a:t>lực giải quyết vấn đề và sáng tạo</a:t>
            </a:r>
          </a:p>
          <a:p>
            <a:pPr lvl="0" algn="l"/>
            <a:r>
              <a:rPr lang="en-US" b="1" dirty="0" smtClean="0">
                <a:solidFill>
                  <a:schemeClr val="tx1"/>
                </a:solidFill>
              </a:rPr>
              <a:t>	3. Năng </a:t>
            </a:r>
            <a:r>
              <a:rPr lang="en-US" b="1" dirty="0">
                <a:solidFill>
                  <a:schemeClr val="tx1"/>
                </a:solidFill>
              </a:rPr>
              <a:t>lực </a:t>
            </a:r>
            <a:r>
              <a:rPr lang="en-US" b="1" dirty="0" err="1">
                <a:solidFill>
                  <a:schemeClr val="tx1"/>
                </a:solidFill>
              </a:rPr>
              <a:t>thẩm</a:t>
            </a:r>
            <a:r>
              <a:rPr lang="en-US" b="1" dirty="0">
                <a:solidFill>
                  <a:schemeClr val="tx1"/>
                </a:solidFill>
              </a:rPr>
              <a:t> </a:t>
            </a:r>
            <a:r>
              <a:rPr lang="en-US" b="1" dirty="0" err="1" smtClean="0">
                <a:solidFill>
                  <a:schemeClr val="tx1"/>
                </a:solidFill>
              </a:rPr>
              <a:t>mĩ</a:t>
            </a:r>
            <a:endParaRPr lang="en-US" b="1" dirty="0">
              <a:solidFill>
                <a:schemeClr val="tx1"/>
              </a:solidFill>
            </a:endParaRPr>
          </a:p>
          <a:p>
            <a:pPr lvl="0" algn="l"/>
            <a:r>
              <a:rPr lang="en-US" b="1" dirty="0" smtClean="0">
                <a:solidFill>
                  <a:schemeClr val="tx1"/>
                </a:solidFill>
              </a:rPr>
              <a:t>	4. Năng </a:t>
            </a:r>
            <a:r>
              <a:rPr lang="en-US" b="1" dirty="0">
                <a:solidFill>
                  <a:schemeClr val="tx1"/>
                </a:solidFill>
              </a:rPr>
              <a:t>lực thể chất</a:t>
            </a:r>
          </a:p>
          <a:p>
            <a:pPr lvl="0" algn="l"/>
            <a:r>
              <a:rPr lang="en-US" b="1" dirty="0" smtClean="0">
                <a:solidFill>
                  <a:schemeClr val="tx1"/>
                </a:solidFill>
              </a:rPr>
              <a:t>	5. Năng </a:t>
            </a:r>
            <a:r>
              <a:rPr lang="en-US" b="1" dirty="0">
                <a:solidFill>
                  <a:schemeClr val="tx1"/>
                </a:solidFill>
              </a:rPr>
              <a:t>lực giao tiếp</a:t>
            </a:r>
          </a:p>
          <a:p>
            <a:pPr lvl="0" algn="l"/>
            <a:r>
              <a:rPr lang="en-US" b="1" dirty="0" smtClean="0">
                <a:solidFill>
                  <a:schemeClr val="tx1"/>
                </a:solidFill>
              </a:rPr>
              <a:t>	6. Năng </a:t>
            </a:r>
            <a:r>
              <a:rPr lang="en-US" b="1" dirty="0">
                <a:solidFill>
                  <a:schemeClr val="tx1"/>
                </a:solidFill>
              </a:rPr>
              <a:t>lực hợp tác</a:t>
            </a:r>
          </a:p>
          <a:p>
            <a:pPr lvl="0" algn="l"/>
            <a:r>
              <a:rPr lang="en-US" b="1" dirty="0" smtClean="0">
                <a:solidFill>
                  <a:schemeClr val="tx1"/>
                </a:solidFill>
              </a:rPr>
              <a:t>	7. Năng </a:t>
            </a:r>
            <a:r>
              <a:rPr lang="en-US" b="1" dirty="0">
                <a:solidFill>
                  <a:schemeClr val="tx1"/>
                </a:solidFill>
              </a:rPr>
              <a:t>lực tính toán</a:t>
            </a:r>
          </a:p>
          <a:p>
            <a:pPr lvl="0" algn="l"/>
            <a:r>
              <a:rPr lang="en-US" b="1" dirty="0">
                <a:solidFill>
                  <a:schemeClr val="tx1"/>
                </a:solidFill>
              </a:rPr>
              <a:t>	</a:t>
            </a:r>
            <a:r>
              <a:rPr lang="en-US" b="1" dirty="0" smtClean="0">
                <a:solidFill>
                  <a:schemeClr val="tx1"/>
                </a:solidFill>
              </a:rPr>
              <a:t>8. Năng </a:t>
            </a:r>
            <a:r>
              <a:rPr lang="en-US" b="1" dirty="0">
                <a:solidFill>
                  <a:schemeClr val="tx1"/>
                </a:solidFill>
              </a:rPr>
              <a:t>lực công nghệ thông tin và truyền thông </a:t>
            </a:r>
          </a:p>
          <a:p>
            <a:pPr algn="l"/>
            <a:r>
              <a:rPr lang="en-US" b="1" i="1" dirty="0" smtClean="0">
                <a:solidFill>
                  <a:schemeClr val="tx1"/>
                </a:solidFill>
              </a:rPr>
              <a:t>	</a:t>
            </a:r>
            <a:r>
              <a:rPr lang="en-US" b="1" i="1" dirty="0" smtClean="0">
                <a:solidFill>
                  <a:srgbClr val="0070C0"/>
                </a:solidFill>
              </a:rPr>
              <a:t>Đối </a:t>
            </a:r>
            <a:r>
              <a:rPr lang="en-US" b="1" i="1" dirty="0">
                <a:solidFill>
                  <a:srgbClr val="0070C0"/>
                </a:solidFill>
              </a:rPr>
              <a:t>với mỗi năng lực nêu trên, người ta phân chia thành từ 3 đến 5 cấp độ biểu hiện.</a:t>
            </a:r>
            <a:endParaRPr lang="en-US" b="1" dirty="0">
              <a:solidFill>
                <a:srgbClr val="0070C0"/>
              </a:solidFill>
            </a:endParaRPr>
          </a:p>
          <a:p>
            <a:pPr algn="l"/>
            <a:r>
              <a:rPr lang="en-US" b="1" i="1" dirty="0" smtClean="0">
                <a:solidFill>
                  <a:schemeClr val="tx1"/>
                </a:solidFill>
              </a:rPr>
              <a:t>	</a:t>
            </a:r>
            <a:r>
              <a:rPr lang="en-US" b="1" i="1" dirty="0" smtClean="0">
                <a:solidFill>
                  <a:srgbClr val="C00000"/>
                </a:solidFill>
              </a:rPr>
              <a:t>Các </a:t>
            </a:r>
            <a:r>
              <a:rPr lang="en-US" b="1" i="1" dirty="0">
                <a:solidFill>
                  <a:srgbClr val="C00000"/>
                </a:solidFill>
              </a:rPr>
              <a:t>năng lực đặc thù do hội đồng các môn học xác định số lượng và tên gọi của mỗi năng lực đó</a:t>
            </a:r>
            <a:r>
              <a:rPr lang="vi-VN" b="1" i="1" dirty="0">
                <a:solidFill>
                  <a:srgbClr val="C00000"/>
                </a:solidFill>
              </a:rPr>
              <a:t>. </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0D7EE9ED-E13F-486F-A80D-5D2F3DC51E47}" type="slidenum">
              <a:rPr lang="en-US" smtClean="0"/>
              <a:pPr/>
              <a:t>8</a:t>
            </a:fld>
            <a:endParaRPr lang="en-US"/>
          </a:p>
        </p:txBody>
      </p:sp>
    </p:spTree>
    <p:extLst>
      <p:ext uri="{BB962C8B-B14F-4D97-AF65-F5344CB8AC3E}">
        <p14:creationId xmlns:p14="http://schemas.microsoft.com/office/powerpoint/2010/main" xmlns="" val="427105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65908"/>
          </a:xfrm>
        </p:spPr>
        <p:txBody>
          <a:bodyPr>
            <a:normAutofit/>
          </a:bodyPr>
          <a:lstStyle/>
          <a:p>
            <a:r>
              <a:rPr lang="en-US" sz="3600" b="1" dirty="0" smtClean="0">
                <a:solidFill>
                  <a:srgbClr val="C00000"/>
                </a:solidFill>
              </a:rPr>
              <a:t>Sáu năng lực đặc thù </a:t>
            </a:r>
            <a:r>
              <a:rPr lang="en-US" sz="3600" b="1" dirty="0" err="1" smtClean="0">
                <a:solidFill>
                  <a:srgbClr val="C00000"/>
                </a:solidFill>
              </a:rPr>
              <a:t>của</a:t>
            </a:r>
            <a:r>
              <a:rPr lang="en-US" sz="3600" b="1" dirty="0" smtClean="0">
                <a:solidFill>
                  <a:srgbClr val="C00000"/>
                </a:solidFill>
              </a:rPr>
              <a:t> </a:t>
            </a:r>
            <a:r>
              <a:rPr lang="en-US" sz="3600" b="1" dirty="0" err="1" smtClean="0">
                <a:solidFill>
                  <a:srgbClr val="C00000"/>
                </a:solidFill>
              </a:rPr>
              <a:t>môn</a:t>
            </a:r>
            <a:r>
              <a:rPr lang="en-US" sz="3600" b="1" dirty="0" smtClean="0">
                <a:solidFill>
                  <a:srgbClr val="C00000"/>
                </a:solidFill>
              </a:rPr>
              <a:t> </a:t>
            </a:r>
            <a:r>
              <a:rPr lang="en-US" sz="3600" b="1" dirty="0" err="1" smtClean="0">
                <a:solidFill>
                  <a:srgbClr val="C00000"/>
                </a:solidFill>
              </a:rPr>
              <a:t>Toán</a:t>
            </a:r>
            <a:endParaRPr lang="en-US" sz="3600" b="1" dirty="0">
              <a:solidFill>
                <a:srgbClr val="C00000"/>
              </a:solidFill>
            </a:endParaRPr>
          </a:p>
        </p:txBody>
      </p:sp>
      <p:sp>
        <p:nvSpPr>
          <p:cNvPr id="3" name="Subtitle 2"/>
          <p:cNvSpPr>
            <a:spLocks noGrp="1"/>
          </p:cNvSpPr>
          <p:nvPr>
            <p:ph type="subTitle" idx="1"/>
          </p:nvPr>
        </p:nvSpPr>
        <p:spPr>
          <a:xfrm>
            <a:off x="152400" y="1295400"/>
            <a:ext cx="8839200" cy="5160818"/>
          </a:xfrm>
        </p:spPr>
        <p:txBody>
          <a:bodyPr>
            <a:normAutofit/>
          </a:bodyPr>
          <a:lstStyle/>
          <a:p>
            <a:pPr marL="457200" indent="-457200" algn="l"/>
            <a:r>
              <a:rPr lang="en-US" sz="3600" b="1" dirty="0" smtClean="0">
                <a:solidFill>
                  <a:schemeClr val="tx1"/>
                </a:solidFill>
              </a:rPr>
              <a:t>1</a:t>
            </a:r>
            <a:r>
              <a:rPr lang="en-US" sz="3600" b="1" dirty="0">
                <a:solidFill>
                  <a:schemeClr val="tx1"/>
                </a:solidFill>
              </a:rPr>
              <a:t>) Năng lực tư duy (toán học</a:t>
            </a:r>
            <a:r>
              <a:rPr lang="en-US" sz="3600" b="1" dirty="0" smtClean="0">
                <a:solidFill>
                  <a:schemeClr val="tx1"/>
                </a:solidFill>
              </a:rPr>
              <a:t>);</a:t>
            </a:r>
          </a:p>
          <a:p>
            <a:pPr marL="457200" indent="-457200" algn="l"/>
            <a:r>
              <a:rPr lang="en-US" sz="3600" b="1" dirty="0" smtClean="0">
                <a:solidFill>
                  <a:schemeClr val="tx1"/>
                </a:solidFill>
              </a:rPr>
              <a:t>2</a:t>
            </a:r>
            <a:r>
              <a:rPr lang="en-US" sz="3600" b="1" dirty="0">
                <a:solidFill>
                  <a:schemeClr val="tx1"/>
                </a:solidFill>
              </a:rPr>
              <a:t>) Năng lực giải quyết vấn đề (liên quan đến toán học</a:t>
            </a:r>
            <a:r>
              <a:rPr lang="en-US" sz="3600" b="1" dirty="0" smtClean="0">
                <a:solidFill>
                  <a:schemeClr val="tx1"/>
                </a:solidFill>
              </a:rPr>
              <a:t>);</a:t>
            </a:r>
          </a:p>
          <a:p>
            <a:pPr marL="457200" indent="-457200" algn="l"/>
            <a:r>
              <a:rPr lang="en-US" sz="3600" b="1" dirty="0" smtClean="0">
                <a:solidFill>
                  <a:schemeClr val="tx1"/>
                </a:solidFill>
              </a:rPr>
              <a:t>3</a:t>
            </a:r>
            <a:r>
              <a:rPr lang="en-US" sz="3600" b="1" dirty="0">
                <a:solidFill>
                  <a:schemeClr val="tx1"/>
                </a:solidFill>
              </a:rPr>
              <a:t>) Năng lực mô </a:t>
            </a:r>
            <a:r>
              <a:rPr lang="en-US" sz="3600" b="1" dirty="0" err="1">
                <a:solidFill>
                  <a:schemeClr val="tx1"/>
                </a:solidFill>
              </a:rPr>
              <a:t>hình</a:t>
            </a:r>
            <a:r>
              <a:rPr lang="en-US" sz="3600" b="1" dirty="0">
                <a:solidFill>
                  <a:schemeClr val="tx1"/>
                </a:solidFill>
              </a:rPr>
              <a:t> </a:t>
            </a:r>
            <a:r>
              <a:rPr lang="en-US" sz="3600" b="1" dirty="0" err="1" smtClean="0">
                <a:solidFill>
                  <a:schemeClr val="tx1"/>
                </a:solidFill>
              </a:rPr>
              <a:t>hoá</a:t>
            </a:r>
            <a:r>
              <a:rPr lang="en-US" sz="3600" b="1" dirty="0" smtClean="0">
                <a:solidFill>
                  <a:schemeClr val="tx1"/>
                </a:solidFill>
              </a:rPr>
              <a:t> </a:t>
            </a:r>
            <a:r>
              <a:rPr lang="en-US" sz="3600" b="1" dirty="0">
                <a:solidFill>
                  <a:schemeClr val="tx1"/>
                </a:solidFill>
              </a:rPr>
              <a:t>toán học</a:t>
            </a:r>
            <a:r>
              <a:rPr lang="en-US" sz="3600" b="1" dirty="0" smtClean="0">
                <a:solidFill>
                  <a:schemeClr val="tx1"/>
                </a:solidFill>
              </a:rPr>
              <a:t>;</a:t>
            </a:r>
          </a:p>
          <a:p>
            <a:pPr marL="457200" indent="-457200" algn="l"/>
            <a:r>
              <a:rPr lang="en-US" sz="3600" b="1" dirty="0" smtClean="0">
                <a:solidFill>
                  <a:schemeClr val="tx1"/>
                </a:solidFill>
              </a:rPr>
              <a:t>4</a:t>
            </a:r>
            <a:r>
              <a:rPr lang="en-US" sz="3600" b="1" dirty="0">
                <a:solidFill>
                  <a:schemeClr val="tx1"/>
                </a:solidFill>
              </a:rPr>
              <a:t>) Năng lực giao tiếp </a:t>
            </a:r>
            <a:r>
              <a:rPr lang="en-US" sz="3600" b="1" dirty="0" smtClean="0">
                <a:solidFill>
                  <a:schemeClr val="tx1"/>
                </a:solidFill>
              </a:rPr>
              <a:t>(sử dụng ngôn ngữ toán </a:t>
            </a:r>
            <a:r>
              <a:rPr lang="en-US" sz="3600" b="1" dirty="0">
                <a:solidFill>
                  <a:schemeClr val="tx1"/>
                </a:solidFill>
              </a:rPr>
              <a:t>học</a:t>
            </a:r>
            <a:r>
              <a:rPr lang="en-US" sz="3600" b="1" dirty="0" smtClean="0">
                <a:solidFill>
                  <a:schemeClr val="tx1"/>
                </a:solidFill>
              </a:rPr>
              <a:t>)</a:t>
            </a:r>
          </a:p>
          <a:p>
            <a:pPr marL="457200" indent="-457200" algn="l"/>
            <a:r>
              <a:rPr lang="en-US" sz="3600" b="1" dirty="0" smtClean="0">
                <a:solidFill>
                  <a:schemeClr val="tx1"/>
                </a:solidFill>
              </a:rPr>
              <a:t>5</a:t>
            </a:r>
            <a:r>
              <a:rPr lang="en-US" sz="3600" b="1" dirty="0">
                <a:solidFill>
                  <a:schemeClr val="tx1"/>
                </a:solidFill>
              </a:rPr>
              <a:t>) Năng lực sử dụng các </a:t>
            </a:r>
            <a:r>
              <a:rPr lang="en-US" sz="3600" b="1" dirty="0" err="1">
                <a:solidFill>
                  <a:schemeClr val="tx1"/>
                </a:solidFill>
              </a:rPr>
              <a:t>công</a:t>
            </a:r>
            <a:r>
              <a:rPr lang="en-US" sz="3600" b="1" dirty="0">
                <a:solidFill>
                  <a:schemeClr val="tx1"/>
                </a:solidFill>
              </a:rPr>
              <a:t> </a:t>
            </a:r>
            <a:r>
              <a:rPr lang="en-US" sz="3600" b="1" dirty="0" err="1" smtClean="0">
                <a:solidFill>
                  <a:schemeClr val="tx1"/>
                </a:solidFill>
              </a:rPr>
              <a:t>cụ</a:t>
            </a:r>
            <a:r>
              <a:rPr lang="en-US" sz="3600" b="1" dirty="0" smtClean="0">
                <a:solidFill>
                  <a:schemeClr val="tx1"/>
                </a:solidFill>
              </a:rPr>
              <a:t> </a:t>
            </a:r>
            <a:r>
              <a:rPr lang="en-US" sz="3600" b="1" dirty="0" err="1" smtClean="0">
                <a:solidFill>
                  <a:schemeClr val="tx1"/>
                </a:solidFill>
              </a:rPr>
              <a:t>học</a:t>
            </a:r>
            <a:r>
              <a:rPr lang="en-US" sz="3600" b="1" dirty="0" smtClean="0">
                <a:solidFill>
                  <a:schemeClr val="tx1"/>
                </a:solidFill>
              </a:rPr>
              <a:t> toán</a:t>
            </a:r>
          </a:p>
          <a:p>
            <a:pPr marL="457200" indent="-457200" algn="l"/>
            <a:r>
              <a:rPr lang="en-US" sz="3600" b="1" dirty="0" smtClean="0">
                <a:solidFill>
                  <a:schemeClr val="tx1"/>
                </a:solidFill>
              </a:rPr>
              <a:t>6</a:t>
            </a:r>
            <a:r>
              <a:rPr lang="en-US" sz="3600" b="1" dirty="0">
                <a:solidFill>
                  <a:schemeClr val="tx1"/>
                </a:solidFill>
              </a:rPr>
              <a:t>) Năng lực tính </a:t>
            </a:r>
            <a:r>
              <a:rPr lang="en-US" sz="3600" b="1" dirty="0" smtClean="0">
                <a:solidFill>
                  <a:schemeClr val="tx1"/>
                </a:solidFill>
              </a:rPr>
              <a:t>toán</a:t>
            </a:r>
            <a:endParaRPr lang="en-US" sz="3600" b="1" dirty="0">
              <a:solidFill>
                <a:schemeClr val="tx1"/>
              </a:solidFill>
            </a:endParaRPr>
          </a:p>
        </p:txBody>
      </p:sp>
      <p:sp>
        <p:nvSpPr>
          <p:cNvPr id="5" name="Slide Number Placeholder 4"/>
          <p:cNvSpPr>
            <a:spLocks noGrp="1"/>
          </p:cNvSpPr>
          <p:nvPr>
            <p:ph type="sldNum" sz="quarter" idx="12"/>
          </p:nvPr>
        </p:nvSpPr>
        <p:spPr/>
        <p:txBody>
          <a:bodyPr/>
          <a:lstStyle/>
          <a:p>
            <a:fld id="{0D7EE9ED-E13F-486F-A80D-5D2F3DC51E47}" type="slidenum">
              <a:rPr lang="en-US" smtClean="0"/>
              <a:pPr/>
              <a:t>9</a:t>
            </a:fld>
            <a:endParaRPr lang="en-US"/>
          </a:p>
        </p:txBody>
      </p:sp>
    </p:spTree>
    <p:extLst>
      <p:ext uri="{BB962C8B-B14F-4D97-AF65-F5344CB8AC3E}">
        <p14:creationId xmlns:p14="http://schemas.microsoft.com/office/powerpoint/2010/main" xmlns="" val="25807894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1107</TotalTime>
  <Words>2124</Words>
  <Application>Microsoft Office PowerPoint</Application>
  <PresentationFormat>On-screen Show (4:3)</PresentationFormat>
  <Paragraphs>255</Paragraphs>
  <Slides>43</Slides>
  <Notes>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   ĐÁNH GIÁ NĂNG LỰC MÔN TOÁN CỦA HỌC SINH TIỂU HỌC      PGS.TS. Trần Diên Hiển TRƯỜNG ĐẠI HỌC SƯ PHẠM HÀ NỘI Email: trandienhien@yahoo.com.vn  </vt:lpstr>
      <vt:lpstr>Đề cương báo cáo</vt:lpstr>
      <vt:lpstr>I. Trích Thông tư 22 của Bộ GD &amp; ĐT về đánh giá học sinh tiểu học</vt:lpstr>
      <vt:lpstr>Slide 5</vt:lpstr>
      <vt:lpstr>Slide 6</vt:lpstr>
      <vt:lpstr>II. Vấn đề năng lực  của học sinh phổ thông</vt:lpstr>
      <vt:lpstr>Slide 8</vt:lpstr>
      <vt:lpstr>Sáu năng lực đặc thù của môn Toán</vt:lpstr>
      <vt:lpstr>III. Định hướng chung  về đánh giá năng lực môn Toán của học sinh</vt:lpstr>
      <vt:lpstr>IV. Bộ sách: “Ôn tập –  kiểm tra, đánh giá  năng lực học sinh môn Toán”</vt:lpstr>
      <vt:lpstr>Bộ sách “Ôn tập – kiểm tra đánh giá năng lực học sinh môn Toán”</vt:lpstr>
      <vt:lpstr>V. Thiết kế minh hoạ</vt:lpstr>
      <vt:lpstr>Slide 14</vt:lpstr>
      <vt:lpstr>Thông qua ví dụ này giúp HS:</vt:lpstr>
      <vt:lpstr>Ví dụ 1.2</vt:lpstr>
      <vt:lpstr>Thông qua ví dụ này giúp HS:</vt:lpstr>
      <vt:lpstr>LỚP 2</vt:lpstr>
      <vt:lpstr>Slide 19</vt:lpstr>
      <vt:lpstr>Thông qua ví dụ này giúp HS:</vt:lpstr>
      <vt:lpstr>VÍ DỤ 2.2</vt:lpstr>
      <vt:lpstr>Slide 22</vt:lpstr>
      <vt:lpstr>Thông qua ví dụ này giúp HS:</vt:lpstr>
      <vt:lpstr>LỚP 3</vt:lpstr>
      <vt:lpstr>Thông qua ví dụ này giúp HS:</vt:lpstr>
      <vt:lpstr>VÍ DỤ 3.2</vt:lpstr>
      <vt:lpstr>Slide 27</vt:lpstr>
      <vt:lpstr>Thông qua ví dụ này giúp HS:</vt:lpstr>
      <vt:lpstr>LỚP 4</vt:lpstr>
      <vt:lpstr>Slide 30</vt:lpstr>
      <vt:lpstr>Slide 31</vt:lpstr>
      <vt:lpstr>Thông qua ví dụ này giúp HS:</vt:lpstr>
      <vt:lpstr>VÍ DỤ 4.2</vt:lpstr>
      <vt:lpstr>Slide 34</vt:lpstr>
      <vt:lpstr>Thông qua ví dụ này giúp HS:</vt:lpstr>
      <vt:lpstr>LỚP 5</vt:lpstr>
      <vt:lpstr>Slide 37</vt:lpstr>
      <vt:lpstr>Thông qua ví dụ này giúp HS:</vt:lpstr>
      <vt:lpstr>VÍ DỤ 5.2</vt:lpstr>
      <vt:lpstr>Slide 40</vt:lpstr>
      <vt:lpstr>Thông qua ví dụ này giúp HS:</vt:lpstr>
      <vt:lpstr>Slide 42</vt:lpstr>
      <vt:lpstr>TRÂN TRỌNG CẢM ƠN!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ĐÁNH GIÁ NĂNG LỰC MÔN TOÁN CỦA HỌC SINH TIỂU HỌC</dc:title>
  <dc:creator>User</dc:creator>
  <cp:lastModifiedBy>hung</cp:lastModifiedBy>
  <cp:revision>100</cp:revision>
  <dcterms:created xsi:type="dcterms:W3CDTF">2016-10-13T07:47:46Z</dcterms:created>
  <dcterms:modified xsi:type="dcterms:W3CDTF">2016-10-24T03:42:01Z</dcterms:modified>
</cp:coreProperties>
</file>